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60" r:id="rId6"/>
    <p:sldId id="296" r:id="rId7"/>
    <p:sldId id="265" r:id="rId8"/>
    <p:sldId id="286" r:id="rId9"/>
    <p:sldId id="287" r:id="rId10"/>
    <p:sldId id="288" r:id="rId11"/>
    <p:sldId id="289" r:id="rId12"/>
    <p:sldId id="290" r:id="rId13"/>
    <p:sldId id="291" r:id="rId14"/>
    <p:sldId id="292" r:id="rId15"/>
    <p:sldId id="294" r:id="rId16"/>
    <p:sldId id="293" r:id="rId17"/>
    <p:sldId id="297" r:id="rId18"/>
    <p:sldId id="295" r:id="rId19"/>
    <p:sldId id="261" r:id="rId20"/>
    <p:sldId id="28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68350-3012-4829-B49A-30252BE741CA}" v="8" dt="2023-11-08T07:42:04.907"/>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3"/>
    <p:restoredTop sz="96547"/>
  </p:normalViewPr>
  <p:slideViewPr>
    <p:cSldViewPr snapToGrid="0" snapToObjects="1">
      <p:cViewPr varScale="1">
        <p:scale>
          <a:sx n="109" d="100"/>
          <a:sy n="109" d="100"/>
        </p:scale>
        <p:origin x="13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71544-22E1-8C43-80D4-AA73C1243821}" type="datetimeFigureOut">
              <a:rPr lang="nl-NL" smtClean="0"/>
              <a:t>10-11-2023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5B2F0-6F68-2841-AD8B-1D907AEB7F9B}" type="slidenum">
              <a:rPr lang="nl-NL" smtClean="0"/>
              <a:t>‹nr.›</a:t>
            </a:fld>
            <a:endParaRPr lang="nl-NL"/>
          </a:p>
        </p:txBody>
      </p:sp>
    </p:spTree>
    <p:extLst>
      <p:ext uri="{BB962C8B-B14F-4D97-AF65-F5344CB8AC3E}">
        <p14:creationId xmlns:p14="http://schemas.microsoft.com/office/powerpoint/2010/main" val="423475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CB66C-50FA-1747-BD84-20F6100767C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E4BFC2-C109-7E47-BDC8-22C7DB73B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78522E-B0B3-A748-BFF9-818595427B4C}"/>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58717458-CC50-BB4E-B27D-665A00DA0B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A699D6-FE12-B841-A984-848EC198D8EB}"/>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84373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32551-5C2F-C54D-B897-758EB9F06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AB7EAB-32EF-824B-BAEE-B4C52E190E0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73FBF7-6E4B-D740-8856-208761F431BA}"/>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871C040D-0840-0C4A-A0F8-05E253361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B83D3A-ABD2-A44C-92AB-66684592D483}"/>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122168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643FF72-617A-6949-A225-81534214E2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125032-FD84-EA45-998B-6F9203C4B4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9C661C-E799-2940-B9FE-864433CCAF0E}"/>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B14B1A55-51AB-3B4E-B457-EBC63D4553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28CF38-83D2-E44B-BF65-F852FD8B9804}"/>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78479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A29B8-7E39-5C49-A965-C170BAA722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CCBBBE-2FE9-0F42-A8BE-A216CA829F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A0A6DF-8DB3-F341-86B0-BCC0146391A5}"/>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EEA93055-E6C1-3D4C-87C8-4686DCF485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AE4E97-312F-C244-BF88-8A7F49257B57}"/>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24321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BA3AD-6B71-9E4D-871E-F3A140C143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8333C6-13B0-544B-BA5D-E1FA84B36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8634109-4D2C-AA4A-B8D4-9F099C3C9B8D}"/>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C70EED4D-0D40-AF41-A63A-80181CDEB3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A2F0A1-7A4A-464E-BC3A-2AC87C1AD21D}"/>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15707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F0F70-B17F-2F46-A8D3-8E35E6DB66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A7AAE1-7B47-9142-8C25-A8EA463740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F576972-8D8F-2342-8CC3-A5E5546D12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ACAC2C-E34F-A54A-A6DB-F058E2D521B6}"/>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9E9CFDE3-7BBE-F14A-8DFA-3A36A9E574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F35288-208E-314C-8554-4B97CD0AEA17}"/>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7819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15CA4-28F8-AB42-A798-B525865353D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85F3EA2-E409-1A49-A385-A2BED3CD4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D38DDCA-64AE-4F45-9CD0-466B16C3517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FE55A79-3008-0E48-B606-E903CC3B8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C764D11-7413-1342-BF59-BC0CD57524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29C73F-6ED7-764C-B54F-5D20772AF3DA}"/>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8" name="Tijdelijke aanduiding voor voettekst 7">
            <a:extLst>
              <a:ext uri="{FF2B5EF4-FFF2-40B4-BE49-F238E27FC236}">
                <a16:creationId xmlns:a16="http://schemas.microsoft.com/office/drawing/2014/main" id="{12DF26D7-76DD-9743-9EF5-DA133A0403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95F6E15-4F8A-8144-8E06-62862D89DFA0}"/>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50092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BD3FC-7F29-D045-989F-4A6C28F8D4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6F2282B-82C9-F841-B352-E40E95D6909D}"/>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4" name="Tijdelijke aanduiding voor voettekst 3">
            <a:extLst>
              <a:ext uri="{FF2B5EF4-FFF2-40B4-BE49-F238E27FC236}">
                <a16:creationId xmlns:a16="http://schemas.microsoft.com/office/drawing/2014/main" id="{858C16D8-84C9-9544-A33A-F933591FED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D45114-5BE5-3742-BB3B-492D7FD02F3F}"/>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286139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9DA6A9E-29CD-BB44-9B01-70747D22D26B}"/>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3" name="Tijdelijke aanduiding voor voettekst 2">
            <a:extLst>
              <a:ext uri="{FF2B5EF4-FFF2-40B4-BE49-F238E27FC236}">
                <a16:creationId xmlns:a16="http://schemas.microsoft.com/office/drawing/2014/main" id="{2DB9E96C-C8C3-D64D-B9E9-4ABA3739BA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9CCC4BE-C288-EB4B-A3EF-0922F412F733}"/>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129646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9BD9A-2BF8-C242-902B-C07D6AC41B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1C194C-5D0E-0D41-89EC-492236EF5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C8681D-21C5-E049-A60E-09FCCC32E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4ACC273-8209-B547-BF14-350B94DC8618}"/>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777E062F-0295-E940-BA7E-5DB88BF8DB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67D693-9FFD-614E-BA21-6E93A82DC3C9}"/>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21838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BD26A-BAFC-3346-A135-43A670CE15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080DE0B-6641-0C4E-AF43-FECDC155A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B689BAF-A53D-504B-91A3-C03913DED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839B319-D415-C748-9F8A-BEEBE5661B8D}"/>
              </a:ext>
            </a:extLst>
          </p:cNvPr>
          <p:cNvSpPr>
            <a:spLocks noGrp="1"/>
          </p:cNvSpPr>
          <p:nvPr>
            <p:ph type="dt" sz="half" idx="10"/>
          </p:nvPr>
        </p:nvSpPr>
        <p:spPr/>
        <p:txBody>
          <a:bodyPr/>
          <a:lstStyle/>
          <a:p>
            <a:fld id="{9FD08B94-A9EF-8446-B4C5-CF39F94BEB3A}"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3C8D19DE-74A1-9248-BAE5-DA0C072AC8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0FE840-37FE-6440-B488-ED19679004C2}"/>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03908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E505CAE-A46A-0947-BDCA-D2D1B5F6B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D79993-2641-A44C-87E8-4CF3F9C7F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D05D02-A1C8-C045-A6EC-365283BB8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08B94-A9EF-8446-B4C5-CF39F94BEB3A}"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A3A6D32A-4659-994E-AB9C-7D922C188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02318FE-1B27-B14C-A7C6-C0B7865BA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DBB9F-6313-0540-9164-DBA43C07519A}" type="slidenum">
              <a:rPr lang="nl-NL" smtClean="0"/>
              <a:t>‹nr.›</a:t>
            </a:fld>
            <a:endParaRPr lang="nl-NL"/>
          </a:p>
        </p:txBody>
      </p:sp>
    </p:spTree>
    <p:extLst>
      <p:ext uri="{BB962C8B-B14F-4D97-AF65-F5344CB8AC3E}">
        <p14:creationId xmlns:p14="http://schemas.microsoft.com/office/powerpoint/2010/main" val="249128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w.kamp@geldersenergieakkoord.nl" TargetMode="External"/><Relationship Id="rId7" Type="http://schemas.openxmlformats.org/officeDocument/2006/relationships/image" Target="../media/image1.png"/><Relationship Id="rId2" Type="http://schemas.openxmlformats.org/officeDocument/2006/relationships/hyperlink" Target="mailto:a.de.meijer@natuurenmilieugelderland.n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E30041B-DD70-E149-A788-F0C6E30CF22D}"/>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6" name="Rechthoek 5">
            <a:extLst>
              <a:ext uri="{FF2B5EF4-FFF2-40B4-BE49-F238E27FC236}">
                <a16:creationId xmlns:a16="http://schemas.microsoft.com/office/drawing/2014/main" id="{D067AF8C-26D0-0B47-896C-1EB112ECA03E}"/>
              </a:ext>
            </a:extLst>
          </p:cNvPr>
          <p:cNvSpPr/>
          <p:nvPr/>
        </p:nvSpPr>
        <p:spPr>
          <a:xfrm>
            <a:off x="2712733" y="4009494"/>
            <a:ext cx="6766532" cy="2474524"/>
          </a:xfrm>
          <a:prstGeom prst="rect">
            <a:avLst/>
          </a:prstGeom>
        </p:spPr>
        <p:txBody>
          <a:bodyPr wrap="none">
            <a:spAutoFit/>
          </a:bodyPr>
          <a:lstStyle/>
          <a:p>
            <a:pPr algn="ctr"/>
            <a:r>
              <a:rPr lang="nl-NL" sz="3600" b="1" dirty="0">
                <a:solidFill>
                  <a:schemeClr val="tx1">
                    <a:lumMod val="50000"/>
                    <a:lumOff val="50000"/>
                  </a:schemeClr>
                </a:solidFill>
                <a:latin typeface="Calibri" panose="020F0502020204030204" pitchFamily="34" charset="0"/>
                <a:cs typeface="Calibri" panose="020F0502020204030204" pitchFamily="34" charset="0"/>
              </a:rPr>
              <a:t>‘</a:t>
            </a:r>
            <a:r>
              <a:rPr lang="nl-NL" sz="3600" b="1" dirty="0">
                <a:solidFill>
                  <a:schemeClr val="tx1">
                    <a:lumMod val="50000"/>
                    <a:lumOff val="50000"/>
                  </a:schemeClr>
                </a:solidFill>
                <a:effectLst/>
                <a:latin typeface="Calibri" panose="020F0502020204030204" pitchFamily="34" charset="0"/>
                <a:cs typeface="Calibri" panose="020F0502020204030204" pitchFamily="34" charset="0"/>
              </a:rPr>
              <a:t>Zonne-energie, meervoudig </a:t>
            </a:r>
            <a:br>
              <a:rPr lang="nl-NL" sz="3600" b="1" dirty="0">
                <a:solidFill>
                  <a:schemeClr val="tx1">
                    <a:lumMod val="50000"/>
                    <a:lumOff val="50000"/>
                  </a:schemeClr>
                </a:solidFill>
                <a:effectLst/>
                <a:latin typeface="Calibri" panose="020F0502020204030204" pitchFamily="34" charset="0"/>
                <a:cs typeface="Calibri" panose="020F0502020204030204" pitchFamily="34" charset="0"/>
              </a:rPr>
            </a:br>
            <a:r>
              <a:rPr lang="nl-NL" sz="3600" b="1" dirty="0">
                <a:solidFill>
                  <a:schemeClr val="tx1">
                    <a:lumMod val="50000"/>
                    <a:lumOff val="50000"/>
                  </a:schemeClr>
                </a:solidFill>
                <a:effectLst/>
                <a:latin typeface="Calibri" panose="020F0502020204030204" pitchFamily="34" charset="0"/>
                <a:cs typeface="Calibri" panose="020F0502020204030204" pitchFamily="34" charset="0"/>
              </a:rPr>
              <a:t>ruimtegebruik en landbouwgrond’</a:t>
            </a:r>
          </a:p>
          <a:p>
            <a:pPr algn="ctr">
              <a:lnSpc>
                <a:spcPct val="90000"/>
              </a:lnSpc>
            </a:pPr>
            <a:endParaRPr lang="nl-NL" sz="1000" b="1" spc="-1" dirty="0">
              <a:solidFill>
                <a:schemeClr val="tx1">
                  <a:lumMod val="50000"/>
                  <a:lumOff val="50000"/>
                </a:schemeClr>
              </a:solidFill>
              <a:latin typeface="Calibri" panose="020F0502020204030204" pitchFamily="34" charset="0"/>
              <a:ea typeface="DejaVu Sans"/>
              <a:cs typeface="Calibri" panose="020F0502020204030204" pitchFamily="34" charset="0"/>
            </a:endParaRPr>
          </a:p>
          <a:p>
            <a:pPr algn="ctr">
              <a:lnSpc>
                <a:spcPct val="90000"/>
              </a:lnSpc>
            </a:pPr>
            <a:r>
              <a:rPr lang="nl-NL" spc="-1" dirty="0">
                <a:solidFill>
                  <a:srgbClr val="1B4F9C"/>
                </a:solidFill>
                <a:latin typeface="Calibri" panose="020F0502020204030204" pitchFamily="34" charset="0"/>
                <a:ea typeface="DejaVu Sans"/>
                <a:cs typeface="Calibri" panose="020F0502020204030204" pitchFamily="34" charset="0"/>
              </a:rPr>
              <a:t>raadpleging GEA-netwerk, 8 november 2023</a:t>
            </a:r>
          </a:p>
          <a:p>
            <a:pPr algn="ctr">
              <a:lnSpc>
                <a:spcPct val="90000"/>
              </a:lnSpc>
            </a:pPr>
            <a:endParaRPr lang="nl-NL" sz="2000" spc="-1" dirty="0">
              <a:solidFill>
                <a:srgbClr val="000000"/>
              </a:solidFill>
              <a:latin typeface="Calibri" panose="020F0502020204030204" pitchFamily="34" charset="0"/>
              <a:cs typeface="Calibri" panose="020F0502020204030204" pitchFamily="34" charset="0"/>
            </a:endParaRPr>
          </a:p>
          <a:p>
            <a:pPr algn="ctr">
              <a:lnSpc>
                <a:spcPct val="90000"/>
              </a:lnSpc>
            </a:pPr>
            <a:endParaRPr lang="nl-NL" sz="4400" spc="-1" dirty="0">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6F5E6D86-C2FE-D7CE-4B21-94AEEA8741E2}"/>
              </a:ext>
            </a:extLst>
          </p:cNvPr>
          <p:cNvPicPr>
            <a:picLocks noChangeAspect="1"/>
          </p:cNvPicPr>
          <p:nvPr/>
        </p:nvPicPr>
        <p:blipFill>
          <a:blip r:embed="rId3"/>
          <a:stretch>
            <a:fillRect/>
          </a:stretch>
        </p:blipFill>
        <p:spPr>
          <a:xfrm>
            <a:off x="2291766" y="529612"/>
            <a:ext cx="7608466" cy="3755461"/>
          </a:xfrm>
          <a:prstGeom prst="rect">
            <a:avLst/>
          </a:prstGeom>
        </p:spPr>
      </p:pic>
    </p:spTree>
    <p:extLst>
      <p:ext uri="{BB962C8B-B14F-4D97-AF65-F5344CB8AC3E}">
        <p14:creationId xmlns:p14="http://schemas.microsoft.com/office/powerpoint/2010/main" val="335017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6 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Is het volgens u wenselijk om goede landbouwgrond van minder productieve landbouwgrond te onderscheiden? </a:t>
            </a:r>
          </a:p>
        </p:txBody>
      </p:sp>
      <p:pic>
        <p:nvPicPr>
          <p:cNvPr id="6" name="Afbeelding 5" descr="Afbeelding met schermopname, cirkel, Graphics, ontwerp&#10;&#10;Automatisch gegenereerde beschrijving">
            <a:extLst>
              <a:ext uri="{FF2B5EF4-FFF2-40B4-BE49-F238E27FC236}">
                <a16:creationId xmlns:a16="http://schemas.microsoft.com/office/drawing/2014/main" id="{0AF45D4E-49C8-6B56-391E-7D6AC35DC41C}"/>
              </a:ext>
            </a:extLst>
          </p:cNvPr>
          <p:cNvPicPr>
            <a:picLocks noChangeAspect="1"/>
          </p:cNvPicPr>
          <p:nvPr/>
        </p:nvPicPr>
        <p:blipFill>
          <a:blip r:embed="rId3"/>
          <a:stretch>
            <a:fillRect/>
          </a:stretch>
        </p:blipFill>
        <p:spPr>
          <a:xfrm>
            <a:off x="46748" y="1832953"/>
            <a:ext cx="6734773" cy="4097200"/>
          </a:xfrm>
          <a:prstGeom prst="rect">
            <a:avLst/>
          </a:prstGeom>
        </p:spPr>
      </p:pic>
      <p:sp>
        <p:nvSpPr>
          <p:cNvPr id="7" name="Rechthoek 6">
            <a:extLst>
              <a:ext uri="{FF2B5EF4-FFF2-40B4-BE49-F238E27FC236}">
                <a16:creationId xmlns:a16="http://schemas.microsoft.com/office/drawing/2014/main" id="{36B07045-5CD8-A0DB-7078-C66D963F8EA4}"/>
              </a:ext>
            </a:extLst>
          </p:cNvPr>
          <p:cNvSpPr/>
          <p:nvPr/>
        </p:nvSpPr>
        <p:spPr>
          <a:xfrm>
            <a:off x="494413" y="2111188"/>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C80ACA84-6E9E-2155-9A34-98999092BFD2}"/>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1714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7</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Wat zijn volgens u goede indicatoren om goede landbouwgrond van minder productieve landbouwgrond te onderscheiden? </a:t>
            </a:r>
          </a:p>
        </p:txBody>
      </p:sp>
      <p:pic>
        <p:nvPicPr>
          <p:cNvPr id="7" name="Afbeelding 6" descr="Afbeelding met schermopname, cirkel, Graphics, diagram&#10;&#10;Automatisch gegenereerde beschrijving">
            <a:extLst>
              <a:ext uri="{FF2B5EF4-FFF2-40B4-BE49-F238E27FC236}">
                <a16:creationId xmlns:a16="http://schemas.microsoft.com/office/drawing/2014/main" id="{CA2A640F-248E-A532-37EA-C2BB5ED2B5B1}"/>
              </a:ext>
            </a:extLst>
          </p:cNvPr>
          <p:cNvPicPr>
            <a:picLocks noChangeAspect="1"/>
          </p:cNvPicPr>
          <p:nvPr/>
        </p:nvPicPr>
        <p:blipFill>
          <a:blip r:embed="rId3"/>
          <a:stretch>
            <a:fillRect/>
          </a:stretch>
        </p:blipFill>
        <p:spPr>
          <a:xfrm>
            <a:off x="290604" y="1564011"/>
            <a:ext cx="8189345" cy="3976177"/>
          </a:xfrm>
          <a:prstGeom prst="rect">
            <a:avLst/>
          </a:prstGeom>
        </p:spPr>
      </p:pic>
      <p:sp>
        <p:nvSpPr>
          <p:cNvPr id="8" name="Rechthoek 7">
            <a:extLst>
              <a:ext uri="{FF2B5EF4-FFF2-40B4-BE49-F238E27FC236}">
                <a16:creationId xmlns:a16="http://schemas.microsoft.com/office/drawing/2014/main" id="{A5CACB56-68FA-BFF2-5262-02CE41172BFF}"/>
              </a:ext>
            </a:extLst>
          </p:cNvPr>
          <p:cNvSpPr/>
          <p:nvPr/>
        </p:nvSpPr>
        <p:spPr>
          <a:xfrm>
            <a:off x="494413" y="1850091"/>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3" name="Afbeelding 2" descr="Afbeelding met tekst, Lettertype, schermopname, Graphics">
            <a:extLst>
              <a:ext uri="{FF2B5EF4-FFF2-40B4-BE49-F238E27FC236}">
                <a16:creationId xmlns:a16="http://schemas.microsoft.com/office/drawing/2014/main" id="{2DE2F331-0A74-0BB9-1389-9610730A31FB}"/>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15546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438804"/>
            <a:ext cx="111387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a:t>
            </a:r>
            <a:r>
              <a:rPr lang="nl-NL" sz="2000" dirty="0">
                <a:effectLst/>
                <a:latin typeface="Calibri" panose="020F0502020204030204" pitchFamily="34" charset="0"/>
                <a:cs typeface="Calibri" panose="020F0502020204030204" pitchFamily="34" charset="0"/>
              </a:rPr>
              <a:t> Afslibbaarheid, hoeveel verschillende gewassen kun je er verbouwen, te beregenen bij lange droogte, goede waterafvoer bij lange natte periode, natuurwaarde naast landbouwwaarde</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Gemeente: </a:t>
            </a:r>
            <a:r>
              <a:rPr lang="nl-NL" sz="2000" dirty="0">
                <a:effectLst/>
                <a:latin typeface="Calibri" panose="020F0502020204030204" pitchFamily="34" charset="0"/>
                <a:cs typeface="Calibri" panose="020F0502020204030204" pitchFamily="34" charset="0"/>
              </a:rPr>
              <a:t>De discussie over wat goede landbouwgrond is, is een lastige. We kijken al snel naar de landbouw van vandaag, met intensivering, uitbreiding en dieren in stallen. We moeten bij de beoordeling van goede landbouwgrond kijken naar de toekomst. Dus met duurzame landbouw: weidegang (huiskavels), kringloop (gesloten stoffenbalans, geen kunstmest), giffenvrij (geen chemische bestrijdingsmiddelen), regeneratief (herstellend)</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Ontwikkelaar: </a:t>
            </a:r>
            <a:r>
              <a:rPr lang="nl-NL" sz="2000" dirty="0">
                <a:latin typeface="Calibri" panose="020F0502020204030204" pitchFamily="34" charset="0"/>
                <a:cs typeface="Calibri" panose="020F0502020204030204" pitchFamily="34" charset="0"/>
              </a:rPr>
              <a:t>Geen onderscheid maken. Grondeigenaar bepaalt zelf als ondernemer of die de grond wil gebruiken om duurzame energie op te wekken. Het zogenaamde 4e gewas</a:t>
            </a:r>
          </a:p>
          <a:p>
            <a:pPr marL="342900" indent="-342900">
              <a:buFont typeface="Arial" panose="020B0604020202020204" pitchFamily="34" charset="0"/>
              <a:buChar char="•"/>
            </a:pP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7b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Anders, namelijk:</a:t>
            </a:r>
          </a:p>
        </p:txBody>
      </p:sp>
      <p:pic>
        <p:nvPicPr>
          <p:cNvPr id="2" name="Afbeelding 1" descr="Afbeelding met tekst, Lettertype, schermopname, Graphics">
            <a:extLst>
              <a:ext uri="{FF2B5EF4-FFF2-40B4-BE49-F238E27FC236}">
                <a16:creationId xmlns:a16="http://schemas.microsoft.com/office/drawing/2014/main" id="{38A8F6D2-88B6-08B1-58DA-619D2DA522A3}"/>
              </a:ext>
            </a:extLst>
          </p:cNvPr>
          <p:cNvPicPr>
            <a:picLocks noChangeAspect="1"/>
          </p:cNvPicPr>
          <p:nvPr/>
        </p:nvPicPr>
        <p:blipFill>
          <a:blip r:embed="rId3"/>
          <a:stretch>
            <a:fillRect/>
          </a:stretch>
        </p:blipFill>
        <p:spPr>
          <a:xfrm>
            <a:off x="8424808" y="5419196"/>
            <a:ext cx="3387197" cy="1671991"/>
          </a:xfrm>
          <a:prstGeom prst="rect">
            <a:avLst/>
          </a:prstGeom>
        </p:spPr>
      </p:pic>
    </p:spTree>
    <p:extLst>
      <p:ext uri="{BB962C8B-B14F-4D97-AF65-F5344CB8AC3E}">
        <p14:creationId xmlns:p14="http://schemas.microsoft.com/office/powerpoint/2010/main" val="191709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6"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8</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Met welke schaalgrootte zou gestuurd kunnen worden op zonnevelden op ‘minder productieve’ landbouwgrond, en zoveel mogelijk multifunctioneel?</a:t>
            </a:r>
          </a:p>
        </p:txBody>
      </p:sp>
      <p:pic>
        <p:nvPicPr>
          <p:cNvPr id="6" name="Afbeelding 5" descr="Afbeelding met schermopname, cirkel, Graphics, ontwerp&#10;&#10;Automatisch gegenereerde beschrijving">
            <a:extLst>
              <a:ext uri="{FF2B5EF4-FFF2-40B4-BE49-F238E27FC236}">
                <a16:creationId xmlns:a16="http://schemas.microsoft.com/office/drawing/2014/main" id="{2F8A2D8C-124E-9D53-60F5-7A57F07B6BB0}"/>
              </a:ext>
            </a:extLst>
          </p:cNvPr>
          <p:cNvPicPr>
            <a:picLocks noChangeAspect="1"/>
          </p:cNvPicPr>
          <p:nvPr/>
        </p:nvPicPr>
        <p:blipFill>
          <a:blip r:embed="rId3"/>
          <a:stretch>
            <a:fillRect/>
          </a:stretch>
        </p:blipFill>
        <p:spPr>
          <a:xfrm>
            <a:off x="279320" y="2060387"/>
            <a:ext cx="9043305" cy="3385671"/>
          </a:xfrm>
          <a:prstGeom prst="rect">
            <a:avLst/>
          </a:prstGeom>
        </p:spPr>
      </p:pic>
      <p:sp>
        <p:nvSpPr>
          <p:cNvPr id="7" name="Rechthoek 6">
            <a:extLst>
              <a:ext uri="{FF2B5EF4-FFF2-40B4-BE49-F238E27FC236}">
                <a16:creationId xmlns:a16="http://schemas.microsoft.com/office/drawing/2014/main" id="{3E6A189B-E032-1BCC-B26E-E893D3B06AE3}"/>
              </a:ext>
            </a:extLst>
          </p:cNvPr>
          <p:cNvSpPr/>
          <p:nvPr/>
        </p:nvSpPr>
        <p:spPr>
          <a:xfrm>
            <a:off x="494413" y="2164976"/>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719427DE-3D3E-52EB-6E0F-13FAFE98EB4B}"/>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16790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438804"/>
            <a:ext cx="11138787" cy="3785652"/>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Gemeenten kunnen goed beoordelen of iets past in het gebied en of het aansluit bij de RES. De RES organisatie kunnen gemeenten wijzen op de mogelijkheden. Ik zie geen rol voor de provincie.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Er moet ruimte zijn voor maatwerk, voor de nuance en de specifieke omstandigheden van een locatie. Let op dat multifunctioneel vaak ook inhoud dat er minder energie van het oppervlakte komt. We hebben een park met 2 ha zonneveld (dicht op elkaar) en 4 ha beschikbaar een natuurlijke invulling (o.a. voedselbos). Gezamenlijk 6 ha. Het zonnepark deel is eigenlijk monofunctioneel, maar de 4 ha natuur is er alleen gekomen vanwege het zonneveld.</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Ook is er een plan voor een zonneveld (wel relatief ruim opgezet om de biodiversiteit te verhogen) dat stroom kan gaan leveren aan een naburig bedrijven terrein dat kampt met nestcongestie.</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(Omwonenden)-organisatie:</a:t>
            </a:r>
            <a:r>
              <a:rPr lang="nl-NL" sz="2000" dirty="0">
                <a:latin typeface="Calibri" panose="020F0502020204030204" pitchFamily="34" charset="0"/>
                <a:cs typeface="Calibri" panose="020F0502020204030204" pitchFamily="34" charset="0"/>
              </a:rPr>
              <a:t> Luisteren naar bewoners.</a:t>
            </a: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8b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Anders, namelijk:</a:t>
            </a:r>
          </a:p>
        </p:txBody>
      </p:sp>
      <p:pic>
        <p:nvPicPr>
          <p:cNvPr id="2" name="Afbeelding 1" descr="Afbeelding met tekst, Lettertype, schermopname, Graphics">
            <a:extLst>
              <a:ext uri="{FF2B5EF4-FFF2-40B4-BE49-F238E27FC236}">
                <a16:creationId xmlns:a16="http://schemas.microsoft.com/office/drawing/2014/main" id="{38A8F6D2-88B6-08B1-58DA-619D2DA522A3}"/>
              </a:ext>
            </a:extLst>
          </p:cNvPr>
          <p:cNvPicPr>
            <a:picLocks noChangeAspect="1"/>
          </p:cNvPicPr>
          <p:nvPr/>
        </p:nvPicPr>
        <p:blipFill>
          <a:blip r:embed="rId3"/>
          <a:stretch>
            <a:fillRect/>
          </a:stretch>
        </p:blipFill>
        <p:spPr>
          <a:xfrm>
            <a:off x="8424808" y="5419196"/>
            <a:ext cx="3387197" cy="1671991"/>
          </a:xfrm>
          <a:prstGeom prst="rect">
            <a:avLst/>
          </a:prstGeom>
        </p:spPr>
      </p:pic>
    </p:spTree>
    <p:extLst>
      <p:ext uri="{BB962C8B-B14F-4D97-AF65-F5344CB8AC3E}">
        <p14:creationId xmlns:p14="http://schemas.microsoft.com/office/powerpoint/2010/main" val="72671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686658"/>
            <a:ext cx="10465687" cy="3170099"/>
          </a:xfrm>
          <a:prstGeom prst="rect">
            <a:avLst/>
          </a:prstGeom>
          <a:noFill/>
        </p:spPr>
        <p:txBody>
          <a:bodyPr wrap="square">
            <a:spAutoFit/>
          </a:bodyPr>
          <a:lstStyle/>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Gelderse overheden: </a:t>
            </a:r>
            <a:r>
              <a:rPr lang="nl-NL" sz="2000" dirty="0">
                <a:latin typeface="Calibri" panose="020F0502020204030204" pitchFamily="34" charset="0"/>
                <a:cs typeface="Calibri" panose="020F0502020204030204" pitchFamily="34" charset="0"/>
              </a:rPr>
              <a:t>Voorkom dat dit een single issue discussie wordt maar kijk integraal naar het afwegingskader voor duurzame bronnen. Dit is niet alleen zon en wind, maar ook warmtebronnen en opslag. </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(Omwonenden)-organisatie:</a:t>
            </a:r>
            <a:r>
              <a:rPr lang="nl-NL" sz="2000" dirty="0">
                <a:latin typeface="Calibri" panose="020F0502020204030204" pitchFamily="34" charset="0"/>
                <a:cs typeface="Calibri" panose="020F0502020204030204" pitchFamily="34" charset="0"/>
              </a:rPr>
              <a:t> </a:t>
            </a:r>
            <a:r>
              <a:rPr lang="nl-NL" sz="2000" dirty="0">
                <a:effectLst/>
                <a:latin typeface="Calibri" panose="020F0502020204030204" pitchFamily="34" charset="0"/>
                <a:cs typeface="Calibri" panose="020F0502020204030204" pitchFamily="34" charset="0"/>
              </a:rPr>
              <a:t>Ontwikkelaars uitdagen met beste plan te komen </a:t>
            </a:r>
            <a:r>
              <a:rPr lang="nl-NL" sz="2000" dirty="0" err="1">
                <a:effectLst/>
                <a:latin typeface="Calibri" panose="020F0502020204030204" pitchFamily="34" charset="0"/>
                <a:cs typeface="Calibri" panose="020F0502020204030204" pitchFamily="34" charset="0"/>
              </a:rPr>
              <a:t>ipv</a:t>
            </a:r>
            <a:r>
              <a:rPr lang="nl-NL" sz="2000" dirty="0">
                <a:effectLst/>
                <a:latin typeface="Calibri" panose="020F0502020204030204" pitchFamily="34" charset="0"/>
                <a:cs typeface="Calibri" panose="020F0502020204030204" pitchFamily="34" charset="0"/>
              </a:rPr>
              <a:t> met hangende pootjes bijna alles prima vinden want stel dat ontwikkelaar weg loopt.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 </a:t>
            </a:r>
            <a:r>
              <a:rPr lang="nl-NL" sz="2000" dirty="0">
                <a:effectLst/>
                <a:latin typeface="Calibri" panose="020F0502020204030204" pitchFamily="34" charset="0"/>
                <a:cs typeface="Calibri" panose="020F0502020204030204" pitchFamily="34" charset="0"/>
              </a:rPr>
              <a:t>Ben wel benieuwd wat jullie met deze inventarisatie ophalen en blijf graag op de hoogte over vervolgstap.</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Ontwikkelaar: </a:t>
            </a:r>
            <a:r>
              <a:rPr lang="nl-NL" sz="2000" dirty="0">
                <a:effectLst/>
                <a:latin typeface="Calibri" panose="020F0502020204030204" pitchFamily="34" charset="0"/>
                <a:cs typeface="Calibri" panose="020F0502020204030204" pitchFamily="34" charset="0"/>
              </a:rPr>
              <a:t>In een persoonlijk gesprek is het makkelijker overleg te voeren en toelichting te geven over dit onderwerp.</a:t>
            </a:r>
            <a:br>
              <a:rPr lang="nl-NL" sz="2000" dirty="0">
                <a:effectLst/>
                <a:latin typeface="Calibri" panose="020F0502020204030204" pitchFamily="34" charset="0"/>
                <a:cs typeface="Calibri" panose="020F0502020204030204" pitchFamily="34" charset="0"/>
              </a:rPr>
            </a:b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6"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9</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Heeft u nog iets toe te voegen?</a:t>
            </a:r>
          </a:p>
        </p:txBody>
      </p:sp>
      <p:pic>
        <p:nvPicPr>
          <p:cNvPr id="3" name="Afbeelding 2" descr="Afbeelding met tekst, Lettertype, schermopname, Graphics">
            <a:extLst>
              <a:ext uri="{FF2B5EF4-FFF2-40B4-BE49-F238E27FC236}">
                <a16:creationId xmlns:a16="http://schemas.microsoft.com/office/drawing/2014/main" id="{0620BE27-00DE-15FD-AC91-F41022C8DAA6}"/>
              </a:ext>
            </a:extLst>
          </p:cNvPr>
          <p:cNvPicPr>
            <a:picLocks noChangeAspect="1"/>
          </p:cNvPicPr>
          <p:nvPr/>
        </p:nvPicPr>
        <p:blipFill>
          <a:blip r:embed="rId3"/>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186318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2E304E06-E088-1343-B12D-4164BCDBA26A}"/>
              </a:ext>
            </a:extLst>
          </p:cNvPr>
          <p:cNvSpPr/>
          <p:nvPr/>
        </p:nvSpPr>
        <p:spPr>
          <a:xfrm>
            <a:off x="645796" y="2574413"/>
            <a:ext cx="6096000" cy="2308324"/>
          </a:xfrm>
          <a:prstGeom prst="rect">
            <a:avLst/>
          </a:prstGeom>
        </p:spPr>
        <p:txBody>
          <a:bodyPr>
            <a:spAutoFit/>
          </a:bodyPr>
          <a:lstStyle/>
          <a:p>
            <a:pPr>
              <a:lnSpc>
                <a:spcPct val="100000"/>
              </a:lnSpc>
            </a:pPr>
            <a:r>
              <a:rPr lang="nl-NL" b="1" strike="noStrike" spc="-1" dirty="0">
                <a:latin typeface="Calibri" panose="020F0502020204030204" pitchFamily="34" charset="0"/>
                <a:cs typeface="Calibri" panose="020F0502020204030204" pitchFamily="34" charset="0"/>
              </a:rPr>
              <a:t>Meer informatie?</a:t>
            </a:r>
          </a:p>
          <a:p>
            <a:pPr>
              <a:lnSpc>
                <a:spcPct val="100000"/>
              </a:lnSpc>
            </a:pPr>
            <a:endParaRPr lang="nl-NL" b="0" strike="noStrike" spc="-1" dirty="0">
              <a:latin typeface="Calibri" panose="020F0502020204030204" pitchFamily="34" charset="0"/>
              <a:cs typeface="Calibri" panose="020F0502020204030204" pitchFamily="34" charset="0"/>
            </a:endParaRPr>
          </a:p>
          <a:p>
            <a:pPr>
              <a:lnSpc>
                <a:spcPct val="100000"/>
              </a:lnSpc>
            </a:pPr>
            <a:r>
              <a:rPr lang="nl-NL" dirty="0">
                <a:latin typeface="Calibri" panose="020F0502020204030204" pitchFamily="34" charset="0"/>
                <a:cs typeface="Calibri" panose="020F0502020204030204" pitchFamily="34" charset="0"/>
              </a:rPr>
              <a:t>Alex de Meijer | Natuur en Milieu Gelderland </a:t>
            </a:r>
            <a:r>
              <a:rPr lang="nl-NL" dirty="0">
                <a:latin typeface="Calibri" panose="020F0502020204030204" pitchFamily="34" charset="0"/>
                <a:cs typeface="Calibri" panose="020F0502020204030204" pitchFamily="34" charset="0"/>
                <a:hlinkClick r:id="rId2"/>
              </a:rPr>
              <a:t>a.de.meijer@natuurenmilieugelderland.nl</a:t>
            </a:r>
            <a:endParaRPr lang="nl-NL" dirty="0">
              <a:latin typeface="Calibri" panose="020F0502020204030204" pitchFamily="34" charset="0"/>
              <a:cs typeface="Calibri" panose="020F0502020204030204" pitchFamily="34" charset="0"/>
            </a:endParaRPr>
          </a:p>
          <a:p>
            <a:pPr>
              <a:lnSpc>
                <a:spcPct val="100000"/>
              </a:lnSpc>
            </a:pPr>
            <a:endParaRPr lang="nl-NL" spc="-1" dirty="0">
              <a:latin typeface="Calibri" panose="020F0502020204030204" pitchFamily="34" charset="0"/>
              <a:cs typeface="Calibri" panose="020F0502020204030204" pitchFamily="34" charset="0"/>
            </a:endParaRPr>
          </a:p>
          <a:p>
            <a:pPr>
              <a:lnSpc>
                <a:spcPct val="100000"/>
              </a:lnSpc>
            </a:pPr>
            <a:r>
              <a:rPr lang="nl-NL" spc="-1" dirty="0">
                <a:latin typeface="Calibri" panose="020F0502020204030204" pitchFamily="34" charset="0"/>
                <a:cs typeface="Calibri" panose="020F0502020204030204" pitchFamily="34" charset="0"/>
              </a:rPr>
              <a:t>Wouter Kamp | Gelders Energieakkoord</a:t>
            </a:r>
            <a:br>
              <a:rPr lang="nl-NL" spc="-1"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hlinkClick r:id="rId3"/>
              </a:rPr>
              <a:t>w.kamp@geldersenergieakkoord.nl</a:t>
            </a:r>
            <a:br>
              <a:rPr lang="nl-NL" dirty="0">
                <a:latin typeface="Calibri" panose="020F0502020204030204" pitchFamily="34" charset="0"/>
                <a:cs typeface="Calibri" panose="020F0502020204030204" pitchFamily="34" charset="0"/>
              </a:rPr>
            </a:br>
            <a:endParaRPr lang="nl-NL" spc="-1" dirty="0">
              <a:latin typeface="Calibri" panose="020F0502020204030204" pitchFamily="34" charset="0"/>
              <a:cs typeface="Calibri" panose="020F0502020204030204" pitchFamily="34" charset="0"/>
            </a:endParaRPr>
          </a:p>
        </p:txBody>
      </p:sp>
      <p:pic>
        <p:nvPicPr>
          <p:cNvPr id="4" name="Afbeelding 3" descr="Afbeelding met Graphics, grafische vormgeving&#10;&#10;Automatisch gegenereerde beschrijving">
            <a:extLst>
              <a:ext uri="{FF2B5EF4-FFF2-40B4-BE49-F238E27FC236}">
                <a16:creationId xmlns:a16="http://schemas.microsoft.com/office/drawing/2014/main" id="{6BD225DB-7FE4-AF2B-E666-5B6E2047D62D}"/>
              </a:ext>
            </a:extLst>
          </p:cNvPr>
          <p:cNvPicPr>
            <a:picLocks noChangeAspect="1"/>
          </p:cNvPicPr>
          <p:nvPr/>
        </p:nvPicPr>
        <p:blipFill>
          <a:blip r:embed="rId4"/>
          <a:stretch>
            <a:fillRect/>
          </a:stretch>
        </p:blipFill>
        <p:spPr>
          <a:xfrm>
            <a:off x="645796" y="5893801"/>
            <a:ext cx="1676102" cy="495770"/>
          </a:xfrm>
          <a:prstGeom prst="rect">
            <a:avLst/>
          </a:prstGeom>
        </p:spPr>
      </p:pic>
      <p:pic>
        <p:nvPicPr>
          <p:cNvPr id="6" name="Afbeelding 5">
            <a:extLst>
              <a:ext uri="{FF2B5EF4-FFF2-40B4-BE49-F238E27FC236}">
                <a16:creationId xmlns:a16="http://schemas.microsoft.com/office/drawing/2014/main" id="{506C4D3E-BD05-2820-407D-5AA0A2CDD54D}"/>
              </a:ext>
            </a:extLst>
          </p:cNvPr>
          <p:cNvPicPr>
            <a:picLocks noChangeAspect="1"/>
          </p:cNvPicPr>
          <p:nvPr/>
        </p:nvPicPr>
        <p:blipFill>
          <a:blip r:embed="rId5"/>
          <a:stretch>
            <a:fillRect/>
          </a:stretch>
        </p:blipFill>
        <p:spPr>
          <a:xfrm>
            <a:off x="2683562" y="6013713"/>
            <a:ext cx="1901885" cy="525406"/>
          </a:xfrm>
          <a:prstGeom prst="rect">
            <a:avLst/>
          </a:prstGeom>
        </p:spPr>
      </p:pic>
      <p:pic>
        <p:nvPicPr>
          <p:cNvPr id="15" name="Afbeelding 14" descr="Afbeelding met hemel, buitenshuis, fruit, plant&#10;&#10;Automatisch gegenereerde beschrijving">
            <a:extLst>
              <a:ext uri="{FF2B5EF4-FFF2-40B4-BE49-F238E27FC236}">
                <a16:creationId xmlns:a16="http://schemas.microsoft.com/office/drawing/2014/main" id="{C8D3DAD2-815E-C12C-C7D7-64EB0BD0422B}"/>
              </a:ext>
            </a:extLst>
          </p:cNvPr>
          <p:cNvPicPr>
            <a:picLocks noChangeAspect="1"/>
          </p:cNvPicPr>
          <p:nvPr/>
        </p:nvPicPr>
        <p:blipFill>
          <a:blip r:embed="rId6"/>
          <a:stretch>
            <a:fillRect/>
          </a:stretch>
        </p:blipFill>
        <p:spPr>
          <a:xfrm>
            <a:off x="5853855" y="-19792"/>
            <a:ext cx="6858000" cy="6858000"/>
          </a:xfrm>
          <a:prstGeom prst="rect">
            <a:avLst/>
          </a:prstGeom>
        </p:spPr>
      </p:pic>
      <p:pic>
        <p:nvPicPr>
          <p:cNvPr id="16" name="Afbeelding 15">
            <a:extLst>
              <a:ext uri="{FF2B5EF4-FFF2-40B4-BE49-F238E27FC236}">
                <a16:creationId xmlns:a16="http://schemas.microsoft.com/office/drawing/2014/main" id="{6963FB8B-09BF-E86B-09F2-E026A9C1B4C3}"/>
              </a:ext>
            </a:extLst>
          </p:cNvPr>
          <p:cNvPicPr>
            <a:picLocks noChangeAspect="1"/>
          </p:cNvPicPr>
          <p:nvPr/>
        </p:nvPicPr>
        <p:blipFill>
          <a:blip r:embed="rId7">
            <a:alphaModFix amt="20000"/>
          </a:blip>
          <a:stretch>
            <a:fillRect/>
          </a:stretch>
        </p:blipFill>
        <p:spPr>
          <a:xfrm>
            <a:off x="5853855" y="0"/>
            <a:ext cx="6838208" cy="6838208"/>
          </a:xfrm>
          <a:prstGeom prst="rect">
            <a:avLst/>
          </a:prstGeom>
        </p:spPr>
      </p:pic>
      <p:sp>
        <p:nvSpPr>
          <p:cNvPr id="17" name="Rechthoek 16">
            <a:extLst>
              <a:ext uri="{FF2B5EF4-FFF2-40B4-BE49-F238E27FC236}">
                <a16:creationId xmlns:a16="http://schemas.microsoft.com/office/drawing/2014/main" id="{D6F9CDD2-83EC-86A4-9B0A-8ED03BCAB159}"/>
              </a:ext>
            </a:extLst>
          </p:cNvPr>
          <p:cNvSpPr/>
          <p:nvPr/>
        </p:nvSpPr>
        <p:spPr>
          <a:xfrm>
            <a:off x="6683852" y="4754454"/>
            <a:ext cx="5178213" cy="2228302"/>
          </a:xfrm>
          <a:prstGeom prst="rect">
            <a:avLst/>
          </a:prstGeom>
        </p:spPr>
        <p:txBody>
          <a:bodyPr wrap="none">
            <a:spAutoFit/>
          </a:bodyPr>
          <a:lstStyle/>
          <a:p>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‘Zonne-energie, meervoudig </a:t>
            </a:r>
            <a:b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ruimtegebruik en landbouwgrond’</a:t>
            </a:r>
          </a:p>
          <a:p>
            <a:pPr>
              <a:lnSpc>
                <a:spcPct val="90000"/>
              </a:lnSpc>
            </a:pPr>
            <a:endParaRPr lang="nl-NL" sz="800" spc="-1" dirty="0">
              <a:solidFill>
                <a:schemeClr val="bg1"/>
              </a:solidFill>
              <a:effectLst>
                <a:outerShdw blurRad="50800" dist="38100" dir="2700000" algn="tl" rotWithShape="0">
                  <a:prstClr val="black">
                    <a:alpha val="40000"/>
                  </a:prstClr>
                </a:outerShdw>
              </a:effectLst>
              <a:latin typeface="Calibri" panose="020F0502020204030204" pitchFamily="34" charset="0"/>
              <a:ea typeface="DejaVu Sans"/>
              <a:cs typeface="Calibri" panose="020F0502020204030204" pitchFamily="34" charset="0"/>
            </a:endParaRPr>
          </a:p>
          <a:p>
            <a:pPr>
              <a:lnSpc>
                <a:spcPct val="90000"/>
              </a:lnSpc>
            </a:pPr>
            <a:r>
              <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November 2023</a:t>
            </a:r>
          </a:p>
          <a:p>
            <a:pPr>
              <a:lnSpc>
                <a:spcPct val="90000"/>
              </a:lnSpc>
            </a:pPr>
            <a:endPar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a:p>
            <a:pPr>
              <a:lnSpc>
                <a:spcPct val="90000"/>
              </a:lnSpc>
            </a:pP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pic>
        <p:nvPicPr>
          <p:cNvPr id="3" name="Afbeelding 2" descr="Afbeelding met tekst, Lettertype, schermopname, Graphics">
            <a:extLst>
              <a:ext uri="{FF2B5EF4-FFF2-40B4-BE49-F238E27FC236}">
                <a16:creationId xmlns:a16="http://schemas.microsoft.com/office/drawing/2014/main" id="{755D17B0-E638-18CE-DE36-B497A4B38DE7}"/>
              </a:ext>
            </a:extLst>
          </p:cNvPr>
          <p:cNvPicPr>
            <a:picLocks noChangeAspect="1"/>
          </p:cNvPicPr>
          <p:nvPr/>
        </p:nvPicPr>
        <p:blipFill>
          <a:blip r:embed="rId8"/>
          <a:stretch>
            <a:fillRect/>
          </a:stretch>
        </p:blipFill>
        <p:spPr>
          <a:xfrm>
            <a:off x="417167" y="318881"/>
            <a:ext cx="4532789" cy="2237479"/>
          </a:xfrm>
          <a:prstGeom prst="rect">
            <a:avLst/>
          </a:prstGeom>
        </p:spPr>
      </p:pic>
    </p:spTree>
    <p:extLst>
      <p:ext uri="{BB962C8B-B14F-4D97-AF65-F5344CB8AC3E}">
        <p14:creationId xmlns:p14="http://schemas.microsoft.com/office/powerpoint/2010/main" val="376868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4D21B673-E827-DDB1-ACB3-D6830BA7644D}"/>
              </a:ext>
            </a:extLst>
          </p:cNvPr>
          <p:cNvPicPr>
            <a:picLocks noChangeAspect="1"/>
          </p:cNvPicPr>
          <p:nvPr/>
        </p:nvPicPr>
        <p:blipFill>
          <a:blip r:embed="rId2"/>
          <a:stretch>
            <a:fillRect/>
          </a:stretch>
        </p:blipFill>
        <p:spPr>
          <a:xfrm>
            <a:off x="5853855" y="-19792"/>
            <a:ext cx="6858000" cy="6858000"/>
          </a:xfrm>
          <a:prstGeom prst="rect">
            <a:avLst/>
          </a:prstGeom>
        </p:spPr>
      </p:pic>
      <p:pic>
        <p:nvPicPr>
          <p:cNvPr id="12" name="Afbeelding 11">
            <a:extLst>
              <a:ext uri="{FF2B5EF4-FFF2-40B4-BE49-F238E27FC236}">
                <a16:creationId xmlns:a16="http://schemas.microsoft.com/office/drawing/2014/main" id="{7E89D3AF-46D6-824B-BC01-CD8A254CB1C0}"/>
              </a:ext>
            </a:extLst>
          </p:cNvPr>
          <p:cNvPicPr>
            <a:picLocks noChangeAspect="1"/>
          </p:cNvPicPr>
          <p:nvPr/>
        </p:nvPicPr>
        <p:blipFill>
          <a:blip r:embed="rId3">
            <a:alphaModFix amt="20000"/>
          </a:blip>
          <a:stretch>
            <a:fillRect/>
          </a:stretch>
        </p:blipFill>
        <p:spPr>
          <a:xfrm>
            <a:off x="5853855" y="0"/>
            <a:ext cx="6838208" cy="6838208"/>
          </a:xfrm>
          <a:prstGeom prst="rect">
            <a:avLst/>
          </a:prstGeom>
        </p:spPr>
      </p:pic>
      <p:sp>
        <p:nvSpPr>
          <p:cNvPr id="9" name="Rechthoek 8">
            <a:extLst>
              <a:ext uri="{FF2B5EF4-FFF2-40B4-BE49-F238E27FC236}">
                <a16:creationId xmlns:a16="http://schemas.microsoft.com/office/drawing/2014/main" id="{D65BDE83-FBD5-8643-8ACF-42E262D5B1DE}"/>
              </a:ext>
            </a:extLst>
          </p:cNvPr>
          <p:cNvSpPr/>
          <p:nvPr/>
        </p:nvSpPr>
        <p:spPr>
          <a:xfrm>
            <a:off x="6683852" y="4754454"/>
            <a:ext cx="5178213" cy="2228302"/>
          </a:xfrm>
          <a:prstGeom prst="rect">
            <a:avLst/>
          </a:prstGeom>
        </p:spPr>
        <p:txBody>
          <a:bodyPr wrap="none">
            <a:spAutoFit/>
          </a:bodyPr>
          <a:lstStyle/>
          <a:p>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‘Zonne-energie, meervoudig </a:t>
            </a:r>
            <a:b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ruimtegebruik en landbouwgrond’</a:t>
            </a:r>
          </a:p>
          <a:p>
            <a:pPr>
              <a:lnSpc>
                <a:spcPct val="90000"/>
              </a:lnSpc>
            </a:pPr>
            <a:endParaRPr lang="nl-NL" sz="800" spc="-1" dirty="0">
              <a:solidFill>
                <a:schemeClr val="bg1"/>
              </a:solidFill>
              <a:effectLst>
                <a:outerShdw blurRad="50800" dist="38100" dir="2700000" algn="tl" rotWithShape="0">
                  <a:prstClr val="black">
                    <a:alpha val="40000"/>
                  </a:prstClr>
                </a:outerShdw>
              </a:effectLst>
              <a:latin typeface="Calibri" panose="020F0502020204030204" pitchFamily="34" charset="0"/>
              <a:ea typeface="DejaVu Sans"/>
              <a:cs typeface="Calibri" panose="020F0502020204030204" pitchFamily="34" charset="0"/>
            </a:endParaRPr>
          </a:p>
          <a:p>
            <a:pPr>
              <a:lnSpc>
                <a:spcPct val="90000"/>
              </a:lnSpc>
            </a:pPr>
            <a:r>
              <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November 2023</a:t>
            </a:r>
          </a:p>
          <a:p>
            <a:pPr>
              <a:lnSpc>
                <a:spcPct val="90000"/>
              </a:lnSpc>
            </a:pPr>
            <a:endPar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a:p>
            <a:pPr>
              <a:lnSpc>
                <a:spcPct val="90000"/>
              </a:lnSpc>
            </a:pP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pic>
        <p:nvPicPr>
          <p:cNvPr id="3" name="Afbeelding 2" descr="Afbeelding met tekst, Lettertype, schermopname, Graphics">
            <a:extLst>
              <a:ext uri="{FF2B5EF4-FFF2-40B4-BE49-F238E27FC236}">
                <a16:creationId xmlns:a16="http://schemas.microsoft.com/office/drawing/2014/main" id="{1E7677DF-46CA-7C9F-D313-3CEAE349A622}"/>
              </a:ext>
            </a:extLst>
          </p:cNvPr>
          <p:cNvPicPr>
            <a:picLocks noChangeAspect="1"/>
          </p:cNvPicPr>
          <p:nvPr/>
        </p:nvPicPr>
        <p:blipFill>
          <a:blip r:embed="rId4"/>
          <a:stretch>
            <a:fillRect/>
          </a:stretch>
        </p:blipFill>
        <p:spPr>
          <a:xfrm>
            <a:off x="322798" y="1279250"/>
            <a:ext cx="5421291" cy="2676062"/>
          </a:xfrm>
          <a:prstGeom prst="rect">
            <a:avLst/>
          </a:prstGeom>
        </p:spPr>
      </p:pic>
    </p:spTree>
    <p:extLst>
      <p:ext uri="{BB962C8B-B14F-4D97-AF65-F5344CB8AC3E}">
        <p14:creationId xmlns:p14="http://schemas.microsoft.com/office/powerpoint/2010/main" val="115769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60663547-30D6-A295-0A52-7FE4FEFD8CCC}"/>
              </a:ext>
            </a:extLst>
          </p:cNvPr>
          <p:cNvPicPr>
            <a:picLocks noChangeAspect="1"/>
          </p:cNvPicPr>
          <p:nvPr/>
        </p:nvPicPr>
        <p:blipFill>
          <a:blip r:embed="rId2"/>
          <a:stretch>
            <a:fillRect/>
          </a:stretch>
        </p:blipFill>
        <p:spPr>
          <a:xfrm>
            <a:off x="-2778615" y="0"/>
            <a:ext cx="6858000" cy="6858000"/>
          </a:xfrm>
          <a:prstGeom prst="rect">
            <a:avLst/>
          </a:prstGeom>
        </p:spPr>
      </p:pic>
      <p:pic>
        <p:nvPicPr>
          <p:cNvPr id="5" name="Afbeelding 4">
            <a:extLst>
              <a:ext uri="{FF2B5EF4-FFF2-40B4-BE49-F238E27FC236}">
                <a16:creationId xmlns:a16="http://schemas.microsoft.com/office/drawing/2014/main" id="{0F9F5CCF-2893-77D8-71A2-CADF8AA5C36C}"/>
              </a:ext>
            </a:extLst>
          </p:cNvPr>
          <p:cNvPicPr>
            <a:picLocks noChangeAspect="1"/>
          </p:cNvPicPr>
          <p:nvPr/>
        </p:nvPicPr>
        <p:blipFill>
          <a:blip r:embed="rId3">
            <a:alphaModFix amt="20000"/>
          </a:blip>
          <a:stretch>
            <a:fillRect/>
          </a:stretch>
        </p:blipFill>
        <p:spPr>
          <a:xfrm>
            <a:off x="-2758823" y="19792"/>
            <a:ext cx="6838208" cy="6838208"/>
          </a:xfrm>
          <a:prstGeom prst="rect">
            <a:avLst/>
          </a:prstGeom>
        </p:spPr>
      </p:pic>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3">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0" y="298059"/>
            <a:ext cx="1880771" cy="480131"/>
          </a:xfrm>
          <a:prstGeom prst="rect">
            <a:avLst/>
          </a:prstGeom>
        </p:spPr>
        <p:txBody>
          <a:bodyPr wrap="none">
            <a:spAutoFit/>
          </a:bodyPr>
          <a:lstStyle/>
          <a:p>
            <a:pPr>
              <a:lnSpc>
                <a:spcPct val="90000"/>
              </a:lnSpc>
            </a:pPr>
            <a:r>
              <a:rPr lang="nl-NL" sz="28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Programma</a:t>
            </a: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sp>
        <p:nvSpPr>
          <p:cNvPr id="8" name="Tekstvak 7">
            <a:extLst>
              <a:ext uri="{FF2B5EF4-FFF2-40B4-BE49-F238E27FC236}">
                <a16:creationId xmlns:a16="http://schemas.microsoft.com/office/drawing/2014/main" id="{9FFDA3E9-1EAC-121C-5829-18D00437DA38}"/>
              </a:ext>
            </a:extLst>
          </p:cNvPr>
          <p:cNvSpPr txBox="1"/>
          <p:nvPr/>
        </p:nvSpPr>
        <p:spPr>
          <a:xfrm>
            <a:off x="5041085" y="1592988"/>
            <a:ext cx="6457716" cy="2062103"/>
          </a:xfrm>
          <a:prstGeom prst="rect">
            <a:avLst/>
          </a:prstGeom>
          <a:noFill/>
        </p:spPr>
        <p:txBody>
          <a:bodyPr wrap="square">
            <a:spAutoFit/>
          </a:bodyPr>
          <a:lstStyle/>
          <a:p>
            <a:pPr marL="457200" indent="-457200">
              <a:buFont typeface="+mj-lt"/>
              <a:buAutoNum type="arabicPeriod"/>
            </a:pPr>
            <a:r>
              <a:rPr lang="nl-NL" sz="3200" dirty="0">
                <a:effectLst/>
                <a:latin typeface="Calibri" panose="020F0502020204030204" pitchFamily="34" charset="0"/>
                <a:cs typeface="Calibri" panose="020F0502020204030204" pitchFamily="34" charset="0"/>
              </a:rPr>
              <a:t>Aanleiding</a:t>
            </a:r>
          </a:p>
          <a:p>
            <a:pPr marL="457200" indent="-457200">
              <a:buFont typeface="+mj-lt"/>
              <a:buAutoNum type="arabicPeriod"/>
            </a:pPr>
            <a:r>
              <a:rPr lang="nl-NL" sz="3200" dirty="0">
                <a:effectLst/>
                <a:latin typeface="Calibri" panose="020F0502020204030204" pitchFamily="34" charset="0"/>
                <a:cs typeface="Calibri" panose="020F0502020204030204" pitchFamily="34" charset="0"/>
              </a:rPr>
              <a:t>Resultaten raadpleging</a:t>
            </a:r>
          </a:p>
          <a:p>
            <a:pPr marL="457200" indent="-457200">
              <a:buFont typeface="+mj-lt"/>
              <a:buAutoNum type="arabicPeriod"/>
            </a:pPr>
            <a:r>
              <a:rPr lang="nl-NL" sz="3200" dirty="0">
                <a:effectLst/>
                <a:latin typeface="Calibri" panose="020F0502020204030204" pitchFamily="34" charset="0"/>
                <a:cs typeface="Calibri" panose="020F0502020204030204" pitchFamily="34" charset="0"/>
              </a:rPr>
              <a:t>Opvolging</a:t>
            </a:r>
          </a:p>
          <a:p>
            <a:endParaRPr lang="nl-NL" sz="3200" spc="-1" dirty="0">
              <a:latin typeface="Calibri" panose="020F0502020204030204" pitchFamily="34" charset="0"/>
              <a:cs typeface="Calibri" panose="020F0502020204030204" pitchFamily="34" charset="0"/>
            </a:endParaRPr>
          </a:p>
        </p:txBody>
      </p:sp>
      <p:pic>
        <p:nvPicPr>
          <p:cNvPr id="10" name="Afbeelding 9" descr="Afbeelding met tekst, Lettertype, schermopname, Graphics">
            <a:extLst>
              <a:ext uri="{FF2B5EF4-FFF2-40B4-BE49-F238E27FC236}">
                <a16:creationId xmlns:a16="http://schemas.microsoft.com/office/drawing/2014/main" id="{795592B4-1AC5-7A6D-D416-5DE31A95EE57}"/>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320339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60663547-30D6-A295-0A52-7FE4FEFD8CCC}"/>
              </a:ext>
            </a:extLst>
          </p:cNvPr>
          <p:cNvPicPr>
            <a:picLocks noChangeAspect="1"/>
          </p:cNvPicPr>
          <p:nvPr/>
        </p:nvPicPr>
        <p:blipFill>
          <a:blip r:embed="rId2"/>
          <a:stretch>
            <a:fillRect/>
          </a:stretch>
        </p:blipFill>
        <p:spPr>
          <a:xfrm>
            <a:off x="-2778615" y="0"/>
            <a:ext cx="6858000" cy="6858000"/>
          </a:xfrm>
          <a:prstGeom prst="rect">
            <a:avLst/>
          </a:prstGeom>
        </p:spPr>
      </p:pic>
      <p:pic>
        <p:nvPicPr>
          <p:cNvPr id="5" name="Afbeelding 4">
            <a:extLst>
              <a:ext uri="{FF2B5EF4-FFF2-40B4-BE49-F238E27FC236}">
                <a16:creationId xmlns:a16="http://schemas.microsoft.com/office/drawing/2014/main" id="{0F9F5CCF-2893-77D8-71A2-CADF8AA5C36C}"/>
              </a:ext>
            </a:extLst>
          </p:cNvPr>
          <p:cNvPicPr>
            <a:picLocks noChangeAspect="1"/>
          </p:cNvPicPr>
          <p:nvPr/>
        </p:nvPicPr>
        <p:blipFill>
          <a:blip r:embed="rId3">
            <a:alphaModFix amt="20000"/>
          </a:blip>
          <a:stretch>
            <a:fillRect/>
          </a:stretch>
        </p:blipFill>
        <p:spPr>
          <a:xfrm>
            <a:off x="-2758823" y="19792"/>
            <a:ext cx="6838208" cy="6838208"/>
          </a:xfrm>
          <a:prstGeom prst="rect">
            <a:avLst/>
          </a:prstGeom>
        </p:spPr>
      </p:pic>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3">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0" y="298059"/>
            <a:ext cx="1880771" cy="480131"/>
          </a:xfrm>
          <a:prstGeom prst="rect">
            <a:avLst/>
          </a:prstGeom>
        </p:spPr>
        <p:txBody>
          <a:bodyPr wrap="none">
            <a:spAutoFit/>
          </a:bodyPr>
          <a:lstStyle/>
          <a:p>
            <a:pPr>
              <a:lnSpc>
                <a:spcPct val="90000"/>
              </a:lnSpc>
            </a:pPr>
            <a:r>
              <a:rPr lang="nl-NL" sz="28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Programma</a:t>
            </a: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sp>
        <p:nvSpPr>
          <p:cNvPr id="8" name="Tekstvak 7">
            <a:extLst>
              <a:ext uri="{FF2B5EF4-FFF2-40B4-BE49-F238E27FC236}">
                <a16:creationId xmlns:a16="http://schemas.microsoft.com/office/drawing/2014/main" id="{9FFDA3E9-1EAC-121C-5829-18D00437DA38}"/>
              </a:ext>
            </a:extLst>
          </p:cNvPr>
          <p:cNvSpPr txBox="1"/>
          <p:nvPr/>
        </p:nvSpPr>
        <p:spPr>
          <a:xfrm>
            <a:off x="4099177" y="1451342"/>
            <a:ext cx="6987923" cy="4585871"/>
          </a:xfrm>
          <a:prstGeom prst="rect">
            <a:avLst/>
          </a:prstGeom>
          <a:noFill/>
        </p:spPr>
        <p:txBody>
          <a:bodyPr wrap="square">
            <a:spAutoFit/>
          </a:bodyPr>
          <a:lstStyle/>
          <a:p>
            <a:pPr marL="449580" algn="just"/>
            <a:r>
              <a:rPr lang="nl-NL" sz="1800" i="1" dirty="0">
                <a:solidFill>
                  <a:srgbClr val="2C363A"/>
                </a:solidFill>
                <a:effectLst/>
                <a:latin typeface="Calibri" panose="020F0502020204030204" pitchFamily="34" charset="0"/>
                <a:ea typeface="Times New Roman" panose="02020603050405020304" pitchFamily="18" charset="0"/>
              </a:rPr>
              <a:t>‘Steeds meer worden zonnevelden op landbouwgrond als onwenselijk beschouwd. Dat spreekt ook uit het provinciaal bestuursakkoord. Het Gelders bestuur houdt vast aan de klimaatdoelen en vindt dat zonnepanelen thuishoren op daken of via andere vormen van meervoudig ruimtegebruik. In elk geval niet ‘…op goede landbouwgrond’. Daarom moeten er in 2024 regels komen voor de opwekking van zonne-energie op landbouwgrond, zo vindt het bestuur.’</a:t>
            </a:r>
          </a:p>
          <a:p>
            <a:pPr marL="449580" algn="just"/>
            <a:endParaRPr lang="nl-NL" dirty="0">
              <a:solidFill>
                <a:srgbClr val="2C363A"/>
              </a:solidFill>
              <a:latin typeface="Calibri" panose="020F0502020204030204" pitchFamily="34" charset="0"/>
              <a:ea typeface="Times New Roman" panose="02020603050405020304" pitchFamily="18" charset="0"/>
            </a:endParaRPr>
          </a:p>
          <a:p>
            <a:pPr marL="449580" algn="just"/>
            <a:r>
              <a:rPr lang="nl-NL" sz="1800" dirty="0">
                <a:solidFill>
                  <a:srgbClr val="2C363A"/>
                </a:solidFill>
                <a:effectLst/>
                <a:latin typeface="Calibri" panose="020F0502020204030204" pitchFamily="34" charset="0"/>
                <a:ea typeface="Times New Roman" panose="02020603050405020304" pitchFamily="18" charset="0"/>
              </a:rPr>
              <a:t>150 organisaties zijn deelnemer aan het netwerk hernieuwbare bronnen en participatie binnen het GEA. Het leek ons verstandig om in de periode van beleidsvorming deze partijen te raadplegen. </a:t>
            </a:r>
          </a:p>
          <a:p>
            <a:pPr marL="449580" algn="just"/>
            <a:endParaRPr lang="nl-NL" dirty="0">
              <a:solidFill>
                <a:srgbClr val="2C363A"/>
              </a:solidFill>
              <a:latin typeface="Calibri" panose="020F0502020204030204" pitchFamily="34" charset="0"/>
              <a:ea typeface="Times New Roman" panose="02020603050405020304" pitchFamily="18" charset="0"/>
            </a:endParaRPr>
          </a:p>
          <a:p>
            <a:pPr marL="449580" algn="just"/>
            <a:endParaRPr lang="nl-NL" sz="1800" dirty="0">
              <a:effectLst/>
              <a:latin typeface="Times New Roman" panose="02020603050405020304" pitchFamily="18" charset="0"/>
              <a:ea typeface="Times New Roman" panose="02020603050405020304" pitchFamily="18" charset="0"/>
            </a:endParaRPr>
          </a:p>
          <a:p>
            <a:br>
              <a:rPr lang="nl-NL" sz="2000" dirty="0">
                <a:effectLst/>
                <a:latin typeface="Calibri" panose="020F0502020204030204" pitchFamily="34" charset="0"/>
                <a:cs typeface="Calibri" panose="020F0502020204030204" pitchFamily="34" charset="0"/>
              </a:rPr>
            </a:br>
            <a:endParaRPr lang="nl-NL" sz="2000" spc="-1" dirty="0">
              <a:latin typeface="Calibri" panose="020F0502020204030204" pitchFamily="34" charset="0"/>
              <a:cs typeface="Calibri" panose="020F0502020204030204" pitchFamily="34" charset="0"/>
            </a:endParaRPr>
          </a:p>
        </p:txBody>
      </p:sp>
      <p:pic>
        <p:nvPicPr>
          <p:cNvPr id="10" name="Afbeelding 9" descr="Afbeelding met tekst, Lettertype, schermopname, Graphics">
            <a:extLst>
              <a:ext uri="{FF2B5EF4-FFF2-40B4-BE49-F238E27FC236}">
                <a16:creationId xmlns:a16="http://schemas.microsoft.com/office/drawing/2014/main" id="{795592B4-1AC5-7A6D-D416-5DE31A95EE57}"/>
              </a:ext>
            </a:extLst>
          </p:cNvPr>
          <p:cNvPicPr>
            <a:picLocks noChangeAspect="1"/>
          </p:cNvPicPr>
          <p:nvPr/>
        </p:nvPicPr>
        <p:blipFill>
          <a:blip r:embed="rId4"/>
          <a:stretch>
            <a:fillRect/>
          </a:stretch>
        </p:blipFill>
        <p:spPr>
          <a:xfrm>
            <a:off x="8424808" y="4734831"/>
            <a:ext cx="3387197" cy="1671991"/>
          </a:xfrm>
          <a:prstGeom prst="rect">
            <a:avLst/>
          </a:prstGeom>
        </p:spPr>
      </p:pic>
      <p:sp>
        <p:nvSpPr>
          <p:cNvPr id="2" name="Tekstvak 1">
            <a:extLst>
              <a:ext uri="{FF2B5EF4-FFF2-40B4-BE49-F238E27FC236}">
                <a16:creationId xmlns:a16="http://schemas.microsoft.com/office/drawing/2014/main" id="{9A018A30-2202-34DA-665F-4ABE313973FB}"/>
              </a:ext>
            </a:extLst>
          </p:cNvPr>
          <p:cNvSpPr txBox="1"/>
          <p:nvPr/>
        </p:nvSpPr>
        <p:spPr>
          <a:xfrm>
            <a:off x="4550694" y="846187"/>
            <a:ext cx="6447506" cy="584775"/>
          </a:xfrm>
          <a:prstGeom prst="rect">
            <a:avLst/>
          </a:prstGeom>
          <a:noFill/>
        </p:spPr>
        <p:txBody>
          <a:bodyPr wrap="square" rtlCol="0">
            <a:spAutoFit/>
          </a:bodyPr>
          <a:lstStyle/>
          <a:p>
            <a:r>
              <a:rPr lang="nl-NL" sz="3200" b="1" dirty="0"/>
              <a:t>Aanleiding</a:t>
            </a:r>
          </a:p>
        </p:txBody>
      </p:sp>
    </p:spTree>
    <p:extLst>
      <p:ext uri="{BB962C8B-B14F-4D97-AF65-F5344CB8AC3E}">
        <p14:creationId xmlns:p14="http://schemas.microsoft.com/office/powerpoint/2010/main" val="198919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494412" y="688024"/>
            <a:ext cx="7183957"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1</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Aan welke organisatie bent u verbonden? </a:t>
            </a:r>
          </a:p>
          <a:p>
            <a:pPr>
              <a:lnSpc>
                <a:spcPct val="90000"/>
              </a:lnSpc>
            </a:pP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97 reacties</a:t>
            </a:r>
          </a:p>
        </p:txBody>
      </p:sp>
      <p:pic>
        <p:nvPicPr>
          <p:cNvPr id="8" name="Afbeelding 7" descr="Afbeelding met tekst, schermopname, Lettertype, diagram&#10;&#10;Automatisch gegenereerde beschrijving">
            <a:extLst>
              <a:ext uri="{FF2B5EF4-FFF2-40B4-BE49-F238E27FC236}">
                <a16:creationId xmlns:a16="http://schemas.microsoft.com/office/drawing/2014/main" id="{9242408E-487D-F4D4-E90F-1B986958F8B5}"/>
              </a:ext>
            </a:extLst>
          </p:cNvPr>
          <p:cNvPicPr>
            <a:picLocks noChangeAspect="1"/>
          </p:cNvPicPr>
          <p:nvPr/>
        </p:nvPicPr>
        <p:blipFill>
          <a:blip r:embed="rId3"/>
          <a:stretch>
            <a:fillRect/>
          </a:stretch>
        </p:blipFill>
        <p:spPr>
          <a:xfrm>
            <a:off x="116074" y="2305050"/>
            <a:ext cx="7183958" cy="3864926"/>
          </a:xfrm>
          <a:prstGeom prst="rect">
            <a:avLst/>
          </a:prstGeom>
        </p:spPr>
      </p:pic>
      <p:pic>
        <p:nvPicPr>
          <p:cNvPr id="2" name="Afbeelding 1" descr="Afbeelding met tekst, Lettertype, schermopname, Graphics">
            <a:extLst>
              <a:ext uri="{FF2B5EF4-FFF2-40B4-BE49-F238E27FC236}">
                <a16:creationId xmlns:a16="http://schemas.microsoft.com/office/drawing/2014/main" id="{BDB1096A-AD1A-45A9-EC57-178319B75A05}"/>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370646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3" y="688024"/>
            <a:ext cx="7775530"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2</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Hoe denkt u in het algemeen over de monofunctionele zonnevelden op landbouw?</a:t>
            </a:r>
          </a:p>
        </p:txBody>
      </p:sp>
      <p:pic>
        <p:nvPicPr>
          <p:cNvPr id="16" name="Afbeelding 15" descr="Afbeelding met cirkel, schermopname, Graphics&#10;&#10;Automatisch gegenereerde beschrijving">
            <a:extLst>
              <a:ext uri="{FF2B5EF4-FFF2-40B4-BE49-F238E27FC236}">
                <a16:creationId xmlns:a16="http://schemas.microsoft.com/office/drawing/2014/main" id="{6C769D7C-A826-2E1D-4EF2-B154B0A506B6}"/>
              </a:ext>
            </a:extLst>
          </p:cNvPr>
          <p:cNvPicPr>
            <a:picLocks noChangeAspect="1"/>
          </p:cNvPicPr>
          <p:nvPr/>
        </p:nvPicPr>
        <p:blipFill>
          <a:blip r:embed="rId3"/>
          <a:stretch>
            <a:fillRect/>
          </a:stretch>
        </p:blipFill>
        <p:spPr>
          <a:xfrm>
            <a:off x="339326" y="1963864"/>
            <a:ext cx="8085703" cy="3528732"/>
          </a:xfrm>
          <a:prstGeom prst="rect">
            <a:avLst/>
          </a:prstGeom>
        </p:spPr>
      </p:pic>
      <p:sp>
        <p:nvSpPr>
          <p:cNvPr id="17" name="Rechthoek 16">
            <a:extLst>
              <a:ext uri="{FF2B5EF4-FFF2-40B4-BE49-F238E27FC236}">
                <a16:creationId xmlns:a16="http://schemas.microsoft.com/office/drawing/2014/main" id="{432580C3-F2B0-2601-9D31-40C1292BDF7F}"/>
              </a:ext>
            </a:extLst>
          </p:cNvPr>
          <p:cNvSpPr/>
          <p:nvPr/>
        </p:nvSpPr>
        <p:spPr>
          <a:xfrm>
            <a:off x="494413" y="2111188"/>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6144CAE5-BAE6-D609-F465-623FDE8989F3}"/>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40753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4021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 </a:t>
            </a:r>
            <a:r>
              <a:rPr lang="nl-NL" sz="2000" dirty="0">
                <a:effectLst/>
                <a:latin typeface="Calibri" panose="020F0502020204030204" pitchFamily="34" charset="0"/>
                <a:cs typeface="Calibri" panose="020F0502020204030204" pitchFamily="34" charset="0"/>
              </a:rPr>
              <a:t>Verloren kleine percelen landbouwgrond (kleiner dan 3 ha. tot max 5ha.) zijn vaak wel ruimtelijk inpasbaar. Bij bebouwde gebieden is ook makkelijker inpasbaar. Helaas is voor dergelijke kleinschalige velden de exploitatie niet of moeilijk rond te tellen.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Financiële belemmeringen, op land is goedkoper dan hele constructies in bebouwde kom moeten bouwen.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In de gebouwde omgeving (denk aan parkeerplaatsen) aan verschillende gebruikers die met doorrijhoogte beperkingen te maken krijgen.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Uitstraling, welstandscommissie.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Ontwikkelaar: </a:t>
            </a:r>
            <a:r>
              <a:rPr lang="nl-NL" sz="2000" dirty="0">
                <a:effectLst/>
                <a:latin typeface="Calibri" panose="020F0502020204030204" pitchFamily="34" charset="0"/>
                <a:cs typeface="Calibri" panose="020F0502020204030204" pitchFamily="34" charset="0"/>
              </a:rPr>
              <a:t>Grootte van terreinen, bestemming van terreinen, beschikbaarheid van terreinen (zowel in aantal/oppervlakte als in tijd), hoge kosten van ontwikkeling, hogere bouwkosten.</a:t>
            </a: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5" cy="1532727"/>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3</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In de zonneladder ligt de voorkeur bij zonnepanelen in de gebouwde omgeving, op onbenutte grond en op functiecombinaties. Welke belemmeringen kent u? </a:t>
            </a:r>
          </a:p>
        </p:txBody>
      </p:sp>
      <p:pic>
        <p:nvPicPr>
          <p:cNvPr id="2" name="Afbeelding 1" descr="Afbeelding met tekst, Lettertype, schermopname, Graphics">
            <a:extLst>
              <a:ext uri="{FF2B5EF4-FFF2-40B4-BE49-F238E27FC236}">
                <a16:creationId xmlns:a16="http://schemas.microsoft.com/office/drawing/2014/main" id="{846CB5C6-CCC4-5468-3DFE-590D1441F8ED}"/>
              </a:ext>
            </a:extLst>
          </p:cNvPr>
          <p:cNvPicPr>
            <a:picLocks noChangeAspect="1"/>
          </p:cNvPicPr>
          <p:nvPr/>
        </p:nvPicPr>
        <p:blipFill>
          <a:blip r:embed="rId3"/>
          <a:stretch>
            <a:fillRect/>
          </a:stretch>
        </p:blipFill>
        <p:spPr>
          <a:xfrm>
            <a:off x="8553790" y="5186009"/>
            <a:ext cx="3387197" cy="1671991"/>
          </a:xfrm>
          <a:prstGeom prst="rect">
            <a:avLst/>
          </a:prstGeom>
        </p:spPr>
      </p:pic>
    </p:spTree>
    <p:extLst>
      <p:ext uri="{BB962C8B-B14F-4D97-AF65-F5344CB8AC3E}">
        <p14:creationId xmlns:p14="http://schemas.microsoft.com/office/powerpoint/2010/main" val="250607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8593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a:t>
            </a:r>
            <a:r>
              <a:rPr lang="nl-NL" sz="2000" dirty="0">
                <a:effectLst/>
                <a:latin typeface="Calibri" panose="020F0502020204030204" pitchFamily="34" charset="0"/>
                <a:cs typeface="Calibri" panose="020F0502020204030204" pitchFamily="34" charset="0"/>
              </a:rPr>
              <a:t> Netcongestie oplossen, subsidie op asbest verwijderen. </a:t>
            </a:r>
            <a:r>
              <a:rPr lang="nl-NL" sz="2000" dirty="0">
                <a:latin typeface="Calibri" panose="020F0502020204030204" pitchFamily="34" charset="0"/>
                <a:cs typeface="Calibri" panose="020F0502020204030204" pitchFamily="34" charset="0"/>
              </a:rPr>
              <a:t>M</a:t>
            </a:r>
            <a:r>
              <a:rPr lang="nl-NL" sz="2000" dirty="0">
                <a:effectLst/>
                <a:latin typeface="Calibri" panose="020F0502020204030204" pitchFamily="34" charset="0"/>
                <a:cs typeface="Calibri" panose="020F0502020204030204" pitchFamily="34" charset="0"/>
              </a:rPr>
              <a:t>eer samenwerken van energie coöperaties en overheid die gronden in bezit hebben.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effectLst/>
                <a:latin typeface="Calibri" panose="020F0502020204030204" pitchFamily="34" charset="0"/>
                <a:cs typeface="Calibri" panose="020F0502020204030204" pitchFamily="34" charset="0"/>
              </a:rPr>
              <a:t>Bij nieuwbouw verplichting opleggen om het dak volledig te benutten of nu of op moment dat netcongestie dat toestaat.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effectLst/>
                <a:latin typeface="Calibri" panose="020F0502020204030204" pitchFamily="34" charset="0"/>
                <a:cs typeface="Calibri" panose="020F0502020204030204" pitchFamily="34" charset="0"/>
              </a:rPr>
              <a:t>Provinciale subsidie voor de onrendabele top</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latin typeface="Calibri" panose="020F0502020204030204" pitchFamily="34" charset="0"/>
                <a:cs typeface="Calibri" panose="020F0502020204030204" pitchFamily="34" charset="0"/>
              </a:rPr>
              <a:t>L</a:t>
            </a:r>
            <a:r>
              <a:rPr lang="nl-NL" sz="2000" dirty="0">
                <a:effectLst/>
                <a:latin typeface="Calibri" panose="020F0502020204030204" pitchFamily="34" charset="0"/>
                <a:cs typeface="Calibri" panose="020F0502020204030204" pitchFamily="34" charset="0"/>
              </a:rPr>
              <a:t>andelijk afspraak maken met verzekeraars over afdekken risico’s.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latin typeface="Calibri" panose="020F0502020204030204" pitchFamily="34" charset="0"/>
                <a:cs typeface="Calibri" panose="020F0502020204030204" pitchFamily="34" charset="0"/>
              </a:rPr>
              <a:t>S</a:t>
            </a:r>
            <a:r>
              <a:rPr lang="nl-NL" sz="2000" dirty="0">
                <a:effectLst/>
                <a:latin typeface="Calibri" panose="020F0502020204030204" pitchFamily="34" charset="0"/>
                <a:cs typeface="Calibri" panose="020F0502020204030204" pitchFamily="34" charset="0"/>
              </a:rPr>
              <a:t>timuleren van gebruik van batterijen (maar daar is ook verzekerings-issue) om netcongestie te voorkomen. </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Gelderse overheden</a:t>
            </a:r>
            <a:r>
              <a:rPr lang="nl-NL" sz="2000" b="1" dirty="0">
                <a:effectLst/>
                <a:latin typeface="Calibri" panose="020F0502020204030204" pitchFamily="34" charset="0"/>
                <a:cs typeface="Calibri" panose="020F0502020204030204" pitchFamily="34" charset="0"/>
              </a:rPr>
              <a:t>: </a:t>
            </a:r>
            <a:r>
              <a:rPr lang="nl-NL" sz="2000" dirty="0">
                <a:effectLst/>
                <a:latin typeface="Calibri" panose="020F0502020204030204" pitchFamily="34" charset="0"/>
                <a:cs typeface="Calibri" panose="020F0502020204030204" pitchFamily="34" charset="0"/>
              </a:rPr>
              <a:t>Lokale samenwerking stimuleren om via een </a:t>
            </a:r>
            <a:r>
              <a:rPr lang="nl-NL" sz="2000" dirty="0" err="1">
                <a:effectLst/>
                <a:latin typeface="Calibri" panose="020F0502020204030204" pitchFamily="34" charset="0"/>
                <a:cs typeface="Calibri" panose="020F0502020204030204" pitchFamily="34" charset="0"/>
              </a:rPr>
              <a:t>energyhub</a:t>
            </a:r>
            <a:r>
              <a:rPr lang="nl-NL" sz="2000" dirty="0">
                <a:effectLst/>
                <a:latin typeface="Calibri" panose="020F0502020204030204" pitchFamily="34" charset="0"/>
                <a:cs typeface="Calibri" panose="020F0502020204030204" pitchFamily="34" charset="0"/>
              </a:rPr>
              <a:t> opwek en gebruik te combineren.</a:t>
            </a:r>
            <a:br>
              <a:rPr lang="nl-NL" sz="2000" dirty="0">
                <a:effectLst/>
                <a:latin typeface="Calibri" panose="020F0502020204030204" pitchFamily="34" charset="0"/>
                <a:cs typeface="Calibri" panose="020F0502020204030204" pitchFamily="34" charset="0"/>
              </a:rPr>
            </a:br>
            <a:r>
              <a:rPr lang="nl-NL" sz="2000" dirty="0">
                <a:effectLst/>
                <a:latin typeface="Calibri" panose="020F0502020204030204" pitchFamily="34" charset="0"/>
                <a:cs typeface="Calibri" panose="020F0502020204030204" pitchFamily="34" charset="0"/>
              </a:rPr>
              <a:t> </a:t>
            </a: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7988" cy="1532727"/>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4</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Met welke middelen kunnen we zon op deze voorkeurslocaties toch stimuleren?</a:t>
            </a:r>
          </a:p>
          <a:p>
            <a:pPr>
              <a:lnSpc>
                <a:spcPct val="90000"/>
              </a:lnSpc>
            </a:pPr>
            <a:endPar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endParaRPr>
          </a:p>
        </p:txBody>
      </p:sp>
      <p:pic>
        <p:nvPicPr>
          <p:cNvPr id="3" name="Afbeelding 2" descr="Afbeelding met tekst, Lettertype, schermopname, Graphics">
            <a:extLst>
              <a:ext uri="{FF2B5EF4-FFF2-40B4-BE49-F238E27FC236}">
                <a16:creationId xmlns:a16="http://schemas.microsoft.com/office/drawing/2014/main" id="{00258FBF-22BD-9CBE-F3FF-D1967DDA756B}"/>
              </a:ext>
            </a:extLst>
          </p:cNvPr>
          <p:cNvPicPr>
            <a:picLocks noChangeAspect="1"/>
          </p:cNvPicPr>
          <p:nvPr/>
        </p:nvPicPr>
        <p:blipFill>
          <a:blip r:embed="rId3"/>
          <a:stretch>
            <a:fillRect/>
          </a:stretch>
        </p:blipFill>
        <p:spPr>
          <a:xfrm>
            <a:off x="8424808" y="4836431"/>
            <a:ext cx="3387197" cy="1671991"/>
          </a:xfrm>
          <a:prstGeom prst="rect">
            <a:avLst/>
          </a:prstGeom>
        </p:spPr>
      </p:pic>
    </p:spTree>
    <p:extLst>
      <p:ext uri="{BB962C8B-B14F-4D97-AF65-F5344CB8AC3E}">
        <p14:creationId xmlns:p14="http://schemas.microsoft.com/office/powerpoint/2010/main" val="212568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896701"/>
            <a:ext cx="10999087" cy="4093428"/>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Teelt onder panelen, verrijdbare constructies, onderzoek naar veehouderij in combi met, denk aan scharrel varkens/ kippen onder de panelen. Los van </a:t>
            </a:r>
            <a:r>
              <a:rPr lang="nl-NL" sz="2000" dirty="0" err="1">
                <a:effectLst/>
                <a:latin typeface="Calibri" panose="020F0502020204030204" pitchFamily="34" charset="0"/>
                <a:cs typeface="Calibri" panose="020F0502020204030204" pitchFamily="34" charset="0"/>
              </a:rPr>
              <a:t>agri</a:t>
            </a:r>
            <a:r>
              <a:rPr lang="nl-NL" sz="2000" dirty="0">
                <a:effectLst/>
                <a:latin typeface="Calibri" panose="020F0502020204030204" pitchFamily="34" charset="0"/>
                <a:cs typeface="Calibri" panose="020F0502020204030204" pitchFamily="34" charset="0"/>
              </a:rPr>
              <a:t> ruime groenstroken voor recreatie zoals wandelen en paardensport (om het leed van de aanwonenden te verzachten).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Stimuleren door ondersteuning op innovatie en kennisoverdracht.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Participeer altijd met de agrarische omgeving met als doel dat zonneparken de lokale agrarische landbouwstructuur kunnen verbeteren.(Niet zomaar ergens).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Zonnevelden als aanjager voor </a:t>
            </a:r>
            <a:r>
              <a:rPr lang="nl-NL" sz="2000" dirty="0" err="1">
                <a:effectLst/>
                <a:latin typeface="Calibri" panose="020F0502020204030204" pitchFamily="34" charset="0"/>
                <a:cs typeface="Calibri" panose="020F0502020204030204" pitchFamily="34" charset="0"/>
              </a:rPr>
              <a:t>kavelruils</a:t>
            </a:r>
            <a:r>
              <a:rPr lang="nl-NL" sz="20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 </a:t>
            </a:r>
            <a:r>
              <a:rPr lang="nl-NL" sz="2000" dirty="0">
                <a:effectLst/>
                <a:latin typeface="Calibri" panose="020F0502020204030204" pitchFamily="34" charset="0"/>
                <a:cs typeface="Calibri" panose="020F0502020204030204" pitchFamily="34" charset="0"/>
              </a:rPr>
              <a:t>Verticale panelen in rijen met een werkbare afstand (ca. 11 meter).</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Onderzoek en advies: </a:t>
            </a:r>
            <a:r>
              <a:rPr lang="nl-NL" sz="2000" dirty="0">
                <a:effectLst/>
                <a:latin typeface="Calibri" panose="020F0502020204030204" pitchFamily="34" charset="0"/>
                <a:cs typeface="Calibri" panose="020F0502020204030204" pitchFamily="34" charset="0"/>
              </a:rPr>
              <a:t>Begint met onmogelijk maken van enkelvoudig gebruik. Maar ook meervoudig gebruik moet je wel ruimtelijk willen sturen vanuit efficiency overwegingen voor het net (bijvoorbeeld waar heb je al netwerkinfrastructuur, balanceren met wind </a:t>
            </a:r>
            <a:r>
              <a:rPr lang="nl-NL" sz="2000" dirty="0" err="1">
                <a:effectLst/>
                <a:latin typeface="Calibri" panose="020F0502020204030204" pitchFamily="34" charset="0"/>
                <a:cs typeface="Calibri" panose="020F0502020204030204" pitchFamily="34" charset="0"/>
              </a:rPr>
              <a:t>etc</a:t>
            </a:r>
            <a:r>
              <a:rPr lang="nl-NL" sz="2000" dirty="0">
                <a:effectLst/>
                <a:latin typeface="Calibri" panose="020F0502020204030204" pitchFamily="34" charset="0"/>
                <a:cs typeface="Calibri" panose="020F0502020204030204" pitchFamily="34" charset="0"/>
              </a:rPr>
              <a:t>), en landschappelijke en functionele motieven. </a:t>
            </a:r>
            <a:r>
              <a:rPr lang="nl-NL" sz="2000" dirty="0" err="1">
                <a:effectLst/>
                <a:latin typeface="Calibri" panose="020F0502020204030204" pitchFamily="34" charset="0"/>
                <a:cs typeface="Calibri" panose="020F0502020204030204" pitchFamily="34" charset="0"/>
              </a:rPr>
              <a:t>maw</a:t>
            </a:r>
            <a:r>
              <a:rPr lang="nl-NL" sz="2000" dirty="0">
                <a:effectLst/>
                <a:latin typeface="Calibri" panose="020F0502020204030204" pitchFamily="34" charset="0"/>
                <a:cs typeface="Calibri" panose="020F0502020204030204" pitchFamily="34" charset="0"/>
              </a:rPr>
              <a:t>, je moet er een goede toekomstbestendige gebiedsvisie onder hebben. </a:t>
            </a:r>
          </a:p>
          <a:p>
            <a:pPr marL="342900" indent="-342900">
              <a:buFont typeface="Arial" panose="020B0604020202020204" pitchFamily="34" charset="0"/>
              <a:buChar char="•"/>
            </a:pP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5</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Een interessante functiecombinatie is die met agrarisch gebruik. Welke kansen ziet u om dit te stimuleren? </a:t>
            </a:r>
          </a:p>
        </p:txBody>
      </p:sp>
      <p:pic>
        <p:nvPicPr>
          <p:cNvPr id="2" name="Afbeelding 1" descr="Afbeelding met tekst, Lettertype, schermopname, Graphics">
            <a:extLst>
              <a:ext uri="{FF2B5EF4-FFF2-40B4-BE49-F238E27FC236}">
                <a16:creationId xmlns:a16="http://schemas.microsoft.com/office/drawing/2014/main" id="{56AD7442-A15B-C44F-613E-D3DAA1F87EDD}"/>
              </a:ext>
            </a:extLst>
          </p:cNvPr>
          <p:cNvPicPr>
            <a:picLocks noChangeAspect="1"/>
          </p:cNvPicPr>
          <p:nvPr/>
        </p:nvPicPr>
        <p:blipFill>
          <a:blip r:embed="rId3"/>
          <a:stretch>
            <a:fillRect/>
          </a:stretch>
        </p:blipFill>
        <p:spPr>
          <a:xfrm>
            <a:off x="8583689" y="5333980"/>
            <a:ext cx="3387197" cy="1671991"/>
          </a:xfrm>
          <a:prstGeom prst="rect">
            <a:avLst/>
          </a:prstGeom>
        </p:spPr>
      </p:pic>
    </p:spTree>
    <p:extLst>
      <p:ext uri="{BB962C8B-B14F-4D97-AF65-F5344CB8AC3E}">
        <p14:creationId xmlns:p14="http://schemas.microsoft.com/office/powerpoint/2010/main" val="77552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732387" cy="2862322"/>
          </a:xfrm>
          <a:prstGeom prst="rect">
            <a:avLst/>
          </a:prstGeom>
          <a:noFill/>
        </p:spPr>
        <p:txBody>
          <a:bodyPr wrap="square">
            <a:spAutoFit/>
          </a:bodyPr>
          <a:lstStyle/>
          <a:p>
            <a:pPr marL="342900" indent="-342900">
              <a:buFont typeface="Arial" panose="020B0604020202020204" pitchFamily="34" charset="0"/>
              <a:buChar char="•"/>
            </a:pPr>
            <a:r>
              <a:rPr lang="nl-NL" sz="2000" b="1" i="0" u="none" strike="noStrike" dirty="0">
                <a:solidFill>
                  <a:srgbClr val="000000"/>
                </a:solidFill>
                <a:effectLst/>
              </a:rPr>
              <a:t>Natuur/milieu/landschap-organisatie:</a:t>
            </a:r>
            <a:r>
              <a:rPr lang="nl-NL" sz="2000" b="1" dirty="0"/>
              <a:t> </a:t>
            </a:r>
            <a:r>
              <a:rPr lang="nl-NL" sz="2000" dirty="0">
                <a:effectLst/>
                <a:cs typeface="Calibri" panose="020F0502020204030204" pitchFamily="34" charset="0"/>
              </a:rPr>
              <a:t>Dat men daar ook een E-tankstation aan koppelt zoals in de laatst </a:t>
            </a:r>
            <a:r>
              <a:rPr lang="nl-NL" sz="2000" dirty="0" err="1">
                <a:effectLst/>
                <a:cs typeface="Calibri" panose="020F0502020204030204" pitchFamily="34" charset="0"/>
              </a:rPr>
              <a:t>Wind&amp;Zon</a:t>
            </a:r>
            <a:r>
              <a:rPr lang="nl-NL" sz="2000" dirty="0">
                <a:effectLst/>
                <a:cs typeface="Calibri" panose="020F0502020204030204" pitchFamily="34" charset="0"/>
              </a:rPr>
              <a:t>; stond beschreven.</a:t>
            </a:r>
          </a:p>
          <a:p>
            <a:pPr marL="342900" indent="-342900">
              <a:buFont typeface="Arial" panose="020B0604020202020204" pitchFamily="34" charset="0"/>
              <a:buChar char="•"/>
            </a:pPr>
            <a:r>
              <a:rPr lang="nl-NL" sz="2000" b="1" i="0" u="none" strike="noStrike" dirty="0">
                <a:solidFill>
                  <a:srgbClr val="000000"/>
                </a:solidFill>
                <a:effectLst/>
              </a:rPr>
              <a:t>Agrarische sector:</a:t>
            </a:r>
            <a:r>
              <a:rPr lang="nl-NL" sz="2000" b="1" dirty="0"/>
              <a:t> </a:t>
            </a:r>
            <a:r>
              <a:rPr lang="nl-NL" sz="2000" dirty="0">
                <a:effectLst/>
                <a:cs typeface="Calibri" panose="020F0502020204030204" pitchFamily="34" charset="0"/>
              </a:rPr>
              <a:t>Volwaardig meervoudig ruimtegebruik en eerst verkennen van potentie om omliggende bedrijven aan te sluiten (stopcontactfunctie).</a:t>
            </a:r>
          </a:p>
          <a:p>
            <a:pPr marL="342900" indent="-342900">
              <a:buFont typeface="Arial" panose="020B0604020202020204" pitchFamily="34" charset="0"/>
              <a:buChar char="•"/>
            </a:pPr>
            <a:r>
              <a:rPr lang="nl-NL" sz="2000" b="1" dirty="0">
                <a:effectLst/>
                <a:cs typeface="Calibri" panose="020F0502020204030204" pitchFamily="34" charset="0"/>
              </a:rPr>
              <a:t>Natuur/milieu/landschap-organisatie: </a:t>
            </a:r>
            <a:r>
              <a:rPr lang="nl-NL" sz="2000" dirty="0">
                <a:effectLst/>
                <a:cs typeface="Calibri" panose="020F0502020204030204" pitchFamily="34" charset="0"/>
              </a:rPr>
              <a:t>Doe</a:t>
            </a:r>
            <a:r>
              <a:rPr lang="nl-NL" sz="2000" b="1" dirty="0">
                <a:effectLst/>
                <a:cs typeface="Calibri" panose="020F0502020204030204" pitchFamily="34" charset="0"/>
              </a:rPr>
              <a:t> </a:t>
            </a:r>
            <a:r>
              <a:rPr lang="nl-NL" sz="2000" dirty="0">
                <a:effectLst/>
                <a:cs typeface="Calibri" panose="020F0502020204030204" pitchFamily="34" charset="0"/>
              </a:rPr>
              <a:t>onderzoek naar aantrekkingskracht van (de thermiek boven) zonnevelden voor vogels en probeer die eventuele aantrekking te voorkomen om aanvaringslachtoffers te voorkomen.</a:t>
            </a:r>
          </a:p>
          <a:p>
            <a:pPr marL="342900" indent="-342900">
              <a:buFont typeface="Arial" panose="020B0604020202020204" pitchFamily="34" charset="0"/>
              <a:buChar char="•"/>
            </a:pPr>
            <a:r>
              <a:rPr lang="nl-NL" sz="2000" b="1" i="0" u="none" strike="noStrike" dirty="0">
                <a:solidFill>
                  <a:srgbClr val="000000"/>
                </a:solidFill>
                <a:effectLst/>
              </a:rPr>
              <a:t>Gelderse overheden: </a:t>
            </a:r>
            <a:r>
              <a:rPr lang="nl-NL" sz="2000" b="0" i="0" u="none" strike="noStrike" dirty="0">
                <a:solidFill>
                  <a:srgbClr val="000000"/>
                </a:solidFill>
                <a:effectLst/>
              </a:rPr>
              <a:t>Verplichten. Zeker wanneer er elders in de regio zon op land gerealiseerd wordt. </a:t>
            </a:r>
            <a:endParaRPr lang="nl-NL" sz="2000" dirty="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1" y="688024"/>
            <a:ext cx="11289693"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6</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Toevoegen van zonnevelden aan bestaande windparken ligt voor de hand. Welke voorwaarden zou u daar aan willen stellen? </a:t>
            </a:r>
          </a:p>
        </p:txBody>
      </p:sp>
      <p:pic>
        <p:nvPicPr>
          <p:cNvPr id="3" name="Afbeelding 2" descr="Afbeelding met tekst, Lettertype, schermopname, Graphics">
            <a:extLst>
              <a:ext uri="{FF2B5EF4-FFF2-40B4-BE49-F238E27FC236}">
                <a16:creationId xmlns:a16="http://schemas.microsoft.com/office/drawing/2014/main" id="{B372E8D3-EBB7-8502-5EBB-AD86BD6FB8EE}"/>
              </a:ext>
            </a:extLst>
          </p:cNvPr>
          <p:cNvPicPr>
            <a:picLocks noChangeAspect="1"/>
          </p:cNvPicPr>
          <p:nvPr/>
        </p:nvPicPr>
        <p:blipFill>
          <a:blip r:embed="rId3"/>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0920233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2D01F9FEF384B8AC1872950B853FA" ma:contentTypeVersion="17" ma:contentTypeDescription="Een nieuw document maken." ma:contentTypeScope="" ma:versionID="c9acb4174b6d70d2d4e43d7d05bad29a">
  <xsd:schema xmlns:xsd="http://www.w3.org/2001/XMLSchema" xmlns:xs="http://www.w3.org/2001/XMLSchema" xmlns:p="http://schemas.microsoft.com/office/2006/metadata/properties" xmlns:ns2="70654043-8084-452d-807a-6441811c6cdb" xmlns:ns3="f7eeb5eb-f29e-4e87-8c0d-674c7026e352" targetNamespace="http://schemas.microsoft.com/office/2006/metadata/properties" ma:root="true" ma:fieldsID="9d72104d6a7d65be65f046ebed41e463" ns2:_="" ns3:_="">
    <xsd:import namespace="70654043-8084-452d-807a-6441811c6cdb"/>
    <xsd:import namespace="f7eeb5eb-f29e-4e87-8c0d-674c7026e3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54043-8084-452d-807a-6441811c6c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b9eb3ef-41ef-4056-b5e1-c290b10242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eeb5eb-f29e-4e87-8c0d-674c7026e352"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dab680b-b7de-44b5-a576-85dcdfcd632a}" ma:internalName="TaxCatchAll" ma:showField="CatchAllData" ma:web="f7eeb5eb-f29e-4e87-8c0d-674c7026e3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654043-8084-452d-807a-6441811c6cdb">
      <Terms xmlns="http://schemas.microsoft.com/office/infopath/2007/PartnerControls"/>
    </lcf76f155ced4ddcb4097134ff3c332f>
    <TaxCatchAll xmlns="f7eeb5eb-f29e-4e87-8c0d-674c7026e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F15A4-805D-4203-AF92-AA08C40F8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54043-8084-452d-807a-6441811c6cdb"/>
    <ds:schemaRef ds:uri="f7eeb5eb-f29e-4e87-8c0d-674c7026e3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9666C8-ED10-4215-A6FB-9A17102192D7}">
  <ds:schemaRefs>
    <ds:schemaRef ds:uri="http://schemas.microsoft.com/office/2006/metadata/properties"/>
    <ds:schemaRef ds:uri="http://schemas.microsoft.com/office/infopath/2007/PartnerControls"/>
    <ds:schemaRef ds:uri="70654043-8084-452d-807a-6441811c6cdb"/>
    <ds:schemaRef ds:uri="f7eeb5eb-f29e-4e87-8c0d-674c7026e352"/>
  </ds:schemaRefs>
</ds:datastoreItem>
</file>

<file path=customXml/itemProps3.xml><?xml version="1.0" encoding="utf-8"?>
<ds:datastoreItem xmlns:ds="http://schemas.openxmlformats.org/officeDocument/2006/customXml" ds:itemID="{3B00D587-B768-4B14-A929-531377CB99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1278</Words>
  <Application>Microsoft Office PowerPoint</Application>
  <PresentationFormat>Breedbeeld</PresentationFormat>
  <Paragraphs>71</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Neo Sans W1G</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Laura de Ridder</dc:creator>
  <cp:lastModifiedBy>Erik Lelieveld</cp:lastModifiedBy>
  <cp:revision>16</cp:revision>
  <dcterms:created xsi:type="dcterms:W3CDTF">2021-09-17T07:46:13Z</dcterms:created>
  <dcterms:modified xsi:type="dcterms:W3CDTF">2023-11-10T16:14:08Z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0x010100ACE2D01F9FEF384B8AC1872950B853FA</vt:lpwstr>
  </property>
  <property fmtid="{D5CDD505-2E9C-101B-9397-08002B2CF9AE}" pid="3" name="MediaServiceImageTags">
    <vt:lpwstr/>
  </property>
</Properties>
</file>