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8" r:id="rId2"/>
    <p:sldId id="257" r:id="rId3"/>
    <p:sldId id="262" r:id="rId4"/>
    <p:sldId id="263" r:id="rId5"/>
    <p:sldId id="264" r:id="rId6"/>
    <p:sldId id="265" r:id="rId7"/>
    <p:sldId id="261" r:id="rId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04"/>
    <p:restoredTop sz="94613"/>
  </p:normalViewPr>
  <p:slideViewPr>
    <p:cSldViewPr snapToGrid="0" snapToObjects="1">
      <p:cViewPr varScale="1">
        <p:scale>
          <a:sx n="126" d="100"/>
          <a:sy n="126" d="100"/>
        </p:scale>
        <p:origin x="224" y="200"/>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FB335-9225-D54E-ABEA-12DB46576342}" type="datetimeFigureOut">
              <a:t>30-10-2019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24C49D-1B6D-9A47-8C20-096873E27537}" type="slidenum">
              <a:t>‹nr.›</a:t>
            </a:fld>
            <a:endParaRPr lang="nl-NL"/>
          </a:p>
        </p:txBody>
      </p:sp>
    </p:spTree>
    <p:extLst>
      <p:ext uri="{BB962C8B-B14F-4D97-AF65-F5344CB8AC3E}">
        <p14:creationId xmlns:p14="http://schemas.microsoft.com/office/powerpoint/2010/main" val="890600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724C49D-1B6D-9A47-8C20-096873E27537}" type="slidenum">
              <a:t>2</a:t>
            </a:fld>
            <a:endParaRPr lang="nl-NL"/>
          </a:p>
        </p:txBody>
      </p:sp>
    </p:spTree>
    <p:extLst>
      <p:ext uri="{BB962C8B-B14F-4D97-AF65-F5344CB8AC3E}">
        <p14:creationId xmlns:p14="http://schemas.microsoft.com/office/powerpoint/2010/main" val="36953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724C49D-1B6D-9A47-8C20-096873E27537}" type="slidenum">
              <a:t>3</a:t>
            </a:fld>
            <a:endParaRPr lang="nl-NL"/>
          </a:p>
        </p:txBody>
      </p:sp>
    </p:spTree>
    <p:extLst>
      <p:ext uri="{BB962C8B-B14F-4D97-AF65-F5344CB8AC3E}">
        <p14:creationId xmlns:p14="http://schemas.microsoft.com/office/powerpoint/2010/main" val="3836594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724C49D-1B6D-9A47-8C20-096873E27537}" type="slidenum">
              <a:t>4</a:t>
            </a:fld>
            <a:endParaRPr lang="nl-NL"/>
          </a:p>
        </p:txBody>
      </p:sp>
    </p:spTree>
    <p:extLst>
      <p:ext uri="{BB962C8B-B14F-4D97-AF65-F5344CB8AC3E}">
        <p14:creationId xmlns:p14="http://schemas.microsoft.com/office/powerpoint/2010/main" val="298478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724C49D-1B6D-9A47-8C20-096873E27537}" type="slidenum">
              <a:t>5</a:t>
            </a:fld>
            <a:endParaRPr lang="nl-NL"/>
          </a:p>
        </p:txBody>
      </p:sp>
    </p:spTree>
    <p:extLst>
      <p:ext uri="{BB962C8B-B14F-4D97-AF65-F5344CB8AC3E}">
        <p14:creationId xmlns:p14="http://schemas.microsoft.com/office/powerpoint/2010/main" val="1050068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1724C49D-1B6D-9A47-8C20-096873E27537}" type="slidenum">
              <a:t>6</a:t>
            </a:fld>
            <a:endParaRPr lang="nl-NL"/>
          </a:p>
        </p:txBody>
      </p:sp>
    </p:spTree>
    <p:extLst>
      <p:ext uri="{BB962C8B-B14F-4D97-AF65-F5344CB8AC3E}">
        <p14:creationId xmlns:p14="http://schemas.microsoft.com/office/powerpoint/2010/main" val="3997611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groen">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33750"/>
          </a:xfrm>
          <a:prstGeom prst="rect">
            <a:avLst/>
          </a:prstGeom>
        </p:spPr>
      </p:pic>
      <p:sp>
        <p:nvSpPr>
          <p:cNvPr id="2" name="Titel 1"/>
          <p:cNvSpPr>
            <a:spLocks noGrp="1"/>
          </p:cNvSpPr>
          <p:nvPr>
            <p:ph type="ctrTitle"/>
          </p:nvPr>
        </p:nvSpPr>
        <p:spPr>
          <a:xfrm>
            <a:off x="361244" y="3115116"/>
            <a:ext cx="11469512" cy="1579562"/>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361244" y="4786753"/>
            <a:ext cx="11469512" cy="5861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244" y="571147"/>
            <a:ext cx="7665156" cy="1507655"/>
          </a:xfrm>
          <a:prstGeom prst="rect">
            <a:avLst/>
          </a:prstGeom>
        </p:spPr>
      </p:pic>
    </p:spTree>
    <p:extLst>
      <p:ext uri="{BB962C8B-B14F-4D97-AF65-F5344CB8AC3E}">
        <p14:creationId xmlns:p14="http://schemas.microsoft.com/office/powerpoint/2010/main" val="1864474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6"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7"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35244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Tijdelijke aanduiding voor datum 3"/>
          <p:cNvSpPr>
            <a:spLocks noGrp="1"/>
          </p:cNvSpPr>
          <p:nvPr>
            <p:ph type="dt" sz="half" idx="10"/>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9"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10"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512530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8" name="Tijdelijke aanduiding voor datum 3"/>
          <p:cNvSpPr>
            <a:spLocks noGrp="1"/>
          </p:cNvSpPr>
          <p:nvPr>
            <p:ph type="dt" sz="half" idx="10"/>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9"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10"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3317469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595797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471231"/>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471231"/>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649634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blauw">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33750"/>
          </a:xfrm>
          <a:prstGeom prst="rect">
            <a:avLst/>
          </a:prstGeom>
        </p:spPr>
      </p:pic>
      <p:sp>
        <p:nvSpPr>
          <p:cNvPr id="2" name="Titel 1"/>
          <p:cNvSpPr>
            <a:spLocks noGrp="1"/>
          </p:cNvSpPr>
          <p:nvPr>
            <p:ph type="ctrTitle"/>
          </p:nvPr>
        </p:nvSpPr>
        <p:spPr>
          <a:xfrm>
            <a:off x="361244" y="3115116"/>
            <a:ext cx="11469512" cy="1579562"/>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361244" y="4786753"/>
            <a:ext cx="11469512" cy="5861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244" y="571147"/>
            <a:ext cx="7665156" cy="1507655"/>
          </a:xfrm>
          <a:prstGeom prst="rect">
            <a:avLst/>
          </a:prstGeom>
        </p:spPr>
      </p:pic>
    </p:spTree>
    <p:extLst>
      <p:ext uri="{BB962C8B-B14F-4D97-AF65-F5344CB8AC3E}">
        <p14:creationId xmlns:p14="http://schemas.microsoft.com/office/powerpoint/2010/main" val="984765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eldia oranj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3333750"/>
          </a:xfrm>
          <a:prstGeom prst="rect">
            <a:avLst/>
          </a:prstGeom>
        </p:spPr>
      </p:pic>
      <p:sp>
        <p:nvSpPr>
          <p:cNvPr id="2" name="Titel 1"/>
          <p:cNvSpPr>
            <a:spLocks noGrp="1"/>
          </p:cNvSpPr>
          <p:nvPr>
            <p:ph type="ctrTitle"/>
          </p:nvPr>
        </p:nvSpPr>
        <p:spPr>
          <a:xfrm>
            <a:off x="361244" y="3115116"/>
            <a:ext cx="11469512" cy="1579562"/>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361244" y="4786753"/>
            <a:ext cx="11469512" cy="5861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pic>
        <p:nvPicPr>
          <p:cNvPr id="11" name="Afbeelding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1244" y="571147"/>
            <a:ext cx="7665156" cy="1507655"/>
          </a:xfrm>
          <a:prstGeom prst="rect">
            <a:avLst/>
          </a:prstGeom>
        </p:spPr>
      </p:pic>
    </p:spTree>
    <p:extLst>
      <p:ext uri="{BB962C8B-B14F-4D97-AF65-F5344CB8AC3E}">
        <p14:creationId xmlns:p14="http://schemas.microsoft.com/office/powerpoint/2010/main" val="1486286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fsluitende dia slogan">
    <p:spTree>
      <p:nvGrpSpPr>
        <p:cNvPr id="1" name=""/>
        <p:cNvGrpSpPr/>
        <p:nvPr/>
      </p:nvGrpSpPr>
      <p:grpSpPr>
        <a:xfrm>
          <a:off x="0" y="0"/>
          <a:ext cx="0" cy="0"/>
          <a:chOff x="0" y="0"/>
          <a:chExt cx="0" cy="0"/>
        </a:xfrm>
      </p:grpSpPr>
      <p:sp>
        <p:nvSpPr>
          <p:cNvPr id="17" name="Rechthoek 16"/>
          <p:cNvSpPr/>
          <p:nvPr userDrawn="1"/>
        </p:nvSpPr>
        <p:spPr>
          <a:xfrm>
            <a:off x="0" y="0"/>
            <a:ext cx="12192000" cy="68580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p:cNvPicPr>
            <a:picLocks noChangeAspect="1"/>
          </p:cNvPicPr>
          <p:nvPr userDrawn="1"/>
        </p:nvPicPr>
        <p:blipFill rotWithShape="1">
          <a:blip r:embed="rId2">
            <a:extLst>
              <a:ext uri="{28A0092B-C50C-407E-A947-70E740481C1C}">
                <a14:useLocalDpi xmlns:a14="http://schemas.microsoft.com/office/drawing/2010/main" val="0"/>
              </a:ext>
            </a:extLst>
          </a:blip>
          <a:srcRect t="60948" b="-60948"/>
          <a:stretch/>
        </p:blipFill>
        <p:spPr>
          <a:xfrm>
            <a:off x="0" y="0"/>
            <a:ext cx="12192000" cy="3333750"/>
          </a:xfrm>
          <a:prstGeom prst="rect">
            <a:avLst/>
          </a:prstGeom>
        </p:spPr>
      </p:pic>
      <p:sp>
        <p:nvSpPr>
          <p:cNvPr id="3" name="Ondertitel 2"/>
          <p:cNvSpPr>
            <a:spLocks noGrp="1"/>
          </p:cNvSpPr>
          <p:nvPr>
            <p:ph type="subTitle" idx="1"/>
          </p:nvPr>
        </p:nvSpPr>
        <p:spPr>
          <a:xfrm>
            <a:off x="358588" y="1792977"/>
            <a:ext cx="11474824" cy="58614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grpSp>
        <p:nvGrpSpPr>
          <p:cNvPr id="20" name="Groeperen 19"/>
          <p:cNvGrpSpPr/>
          <p:nvPr userDrawn="1"/>
        </p:nvGrpSpPr>
        <p:grpSpPr>
          <a:xfrm>
            <a:off x="1616600" y="4391510"/>
            <a:ext cx="9245236" cy="1164526"/>
            <a:chOff x="894186" y="3715476"/>
            <a:chExt cx="9245236" cy="1164526"/>
          </a:xfrm>
        </p:grpSpPr>
        <p:pic>
          <p:nvPicPr>
            <p:cNvPr id="12" name="Afbeelding 11"/>
            <p:cNvPicPr/>
            <p:nvPr userDrawn="1"/>
          </p:nvPicPr>
          <p:blipFill>
            <a:blip r:embed="rId3">
              <a:extLst>
                <a:ext uri="{28A0092B-C50C-407E-A947-70E740481C1C}">
                  <a14:useLocalDpi xmlns:a14="http://schemas.microsoft.com/office/drawing/2010/main" val="0"/>
                </a:ext>
              </a:extLst>
            </a:blip>
            <a:stretch>
              <a:fillRect/>
            </a:stretch>
          </p:blipFill>
          <p:spPr bwMode="auto">
            <a:xfrm>
              <a:off x="894186" y="3790955"/>
              <a:ext cx="5040108" cy="1008022"/>
            </a:xfrm>
            <a:prstGeom prst="rect">
              <a:avLst/>
            </a:prstGeom>
            <a:noFill/>
            <a:ln w="9525">
              <a:noFill/>
              <a:miter lim="800000"/>
              <a:headEnd/>
              <a:tailEnd/>
            </a:ln>
          </p:spPr>
        </p:pic>
        <p:sp>
          <p:nvSpPr>
            <p:cNvPr id="13" name="Tekstvak 12"/>
            <p:cNvSpPr txBox="1"/>
            <p:nvPr userDrawn="1"/>
          </p:nvSpPr>
          <p:spPr>
            <a:xfrm>
              <a:off x="6817601" y="3904182"/>
              <a:ext cx="3321821" cy="722348"/>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nSpc>
                  <a:spcPct val="100000"/>
                </a:lnSpc>
                <a:spcAft>
                  <a:spcPts val="0"/>
                </a:spcAft>
                <a:tabLst>
                  <a:tab pos="571500" algn="l"/>
                </a:tabLst>
              </a:pPr>
              <a:r>
                <a:rPr lang="en-US" sz="2250" b="1">
                  <a:solidFill>
                    <a:srgbClr val="000000"/>
                  </a:solidFill>
                  <a:effectLst/>
                  <a:latin typeface="Source Sans Pro" charset="0"/>
                  <a:ea typeface="Times New Roman" charset="0"/>
                  <a:cs typeface="Calibri" charset="0"/>
                </a:rPr>
                <a:t>Samen voor ons klimaat </a:t>
              </a:r>
              <a:endParaRPr lang="nl-NL" sz="2250" b="1">
                <a:effectLst/>
                <a:latin typeface="Source Sans Pro" charset="0"/>
                <a:ea typeface="Times New Roman" charset="0"/>
                <a:cs typeface="Times New Roman" charset="0"/>
              </a:endParaRPr>
            </a:p>
            <a:p>
              <a:pPr>
                <a:lnSpc>
                  <a:spcPct val="100000"/>
                </a:lnSpc>
                <a:spcAft>
                  <a:spcPts val="0"/>
                </a:spcAft>
                <a:tabLst>
                  <a:tab pos="571500" algn="l"/>
                </a:tabLst>
              </a:pPr>
              <a:r>
                <a:rPr lang="en-US" sz="1500" b="0">
                  <a:solidFill>
                    <a:srgbClr val="000000"/>
                  </a:solidFill>
                  <a:effectLst/>
                  <a:latin typeface="Source Sans Pro" charset="0"/>
                  <a:ea typeface="Times New Roman" charset="0"/>
                  <a:cs typeface="Calibri" charset="0"/>
                </a:rPr>
                <a:t>geldersenergieakkoord.nl</a:t>
              </a:r>
              <a:endParaRPr lang="nl-NL" sz="1500" b="1">
                <a:effectLst/>
                <a:latin typeface="Source Sans Pro" charset="0"/>
                <a:ea typeface="Times New Roman" charset="0"/>
                <a:cs typeface="Times New Roman" charset="0"/>
              </a:endParaRPr>
            </a:p>
          </p:txBody>
        </p:sp>
        <p:cxnSp>
          <p:nvCxnSpPr>
            <p:cNvPr id="14" name="Rechte verbindingslijn 13"/>
            <p:cNvCxnSpPr/>
            <p:nvPr userDrawn="1"/>
          </p:nvCxnSpPr>
          <p:spPr>
            <a:xfrm>
              <a:off x="6403292" y="3715476"/>
              <a:ext cx="0" cy="1164526"/>
            </a:xfrm>
            <a:prstGeom prst="line">
              <a:avLst/>
            </a:prstGeom>
            <a:ln w="63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11034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43477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7"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8"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9"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94600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8" name="Tijdelijke aanduiding voor datum 3"/>
          <p:cNvSpPr>
            <a:spLocks noGrp="1"/>
          </p:cNvSpPr>
          <p:nvPr>
            <p:ph type="dt" sz="half" idx="10"/>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9"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10"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41131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10" name="Tijdelijke aanduiding voor datum 3"/>
          <p:cNvSpPr>
            <a:spLocks noGrp="1"/>
          </p:cNvSpPr>
          <p:nvPr>
            <p:ph type="dt" sz="half" idx="10"/>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11" name="Tijdelijke aanduiding voor voettekst 4"/>
          <p:cNvSpPr>
            <a:spLocks noGrp="1"/>
          </p:cNvSpPr>
          <p:nvPr>
            <p:ph type="ftr" sz="quarter" idx="11"/>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12" name="Tijdelijke aanduiding voor dianummer 5"/>
          <p:cNvSpPr>
            <a:spLocks noGrp="1"/>
          </p:cNvSpPr>
          <p:nvPr>
            <p:ph type="sldNum" sz="quarter" idx="12"/>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2956490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6"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7"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8"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8439750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Afbeelding 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271760" y="4937760"/>
            <a:ext cx="1920240" cy="1920240"/>
          </a:xfrm>
          <a:prstGeom prst="rect">
            <a:avLst/>
          </a:prstGeom>
        </p:spPr>
      </p:pic>
      <p:sp>
        <p:nvSpPr>
          <p:cNvPr id="2" name="Tijdelijke aanduiding voor titel 1"/>
          <p:cNvSpPr>
            <a:spLocks noGrp="1"/>
          </p:cNvSpPr>
          <p:nvPr>
            <p:ph type="title"/>
          </p:nvPr>
        </p:nvSpPr>
        <p:spPr>
          <a:xfrm>
            <a:off x="354731" y="333487"/>
            <a:ext cx="11264154" cy="765530"/>
          </a:xfrm>
          <a:prstGeom prst="rect">
            <a:avLst/>
          </a:prstGeom>
        </p:spPr>
        <p:txBody>
          <a:bodyPr vert="horz" lIns="91440" tIns="45720" rIns="91440" bIns="45720" rtlCol="0" anchor="ctr">
            <a:normAutofit/>
          </a:bodyPr>
          <a:lstStyle/>
          <a:p>
            <a:r>
              <a:rPr lang="nl-NL"/>
              <a:t>Titelstijl van model bewerken</a:t>
            </a:r>
          </a:p>
        </p:txBody>
      </p:sp>
      <p:sp>
        <p:nvSpPr>
          <p:cNvPr id="3" name="Tijdelijke aanduiding voor tekst 2"/>
          <p:cNvSpPr>
            <a:spLocks noGrp="1"/>
          </p:cNvSpPr>
          <p:nvPr>
            <p:ph type="body" idx="1"/>
          </p:nvPr>
        </p:nvSpPr>
        <p:spPr>
          <a:xfrm>
            <a:off x="354731" y="1395319"/>
            <a:ext cx="11264154" cy="4351338"/>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pic>
        <p:nvPicPr>
          <p:cNvPr id="8" name="Afbeelding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54730" y="6067314"/>
            <a:ext cx="2571559" cy="514312"/>
          </a:xfrm>
          <a:prstGeom prst="rect">
            <a:avLst/>
          </a:prstGeom>
        </p:spPr>
      </p:pic>
      <p:pic>
        <p:nvPicPr>
          <p:cNvPr id="6" name="Afbeelding 5"/>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271760" y="4937760"/>
            <a:ext cx="1920240" cy="1920240"/>
          </a:xfrm>
          <a:prstGeom prst="rect">
            <a:avLst/>
          </a:prstGeom>
        </p:spPr>
      </p:pic>
      <p:pic>
        <p:nvPicPr>
          <p:cNvPr id="9" name="Afbeelding 8"/>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354730" y="6067314"/>
            <a:ext cx="2571559" cy="514312"/>
          </a:xfrm>
          <a:prstGeom prst="rect">
            <a:avLst/>
          </a:prstGeom>
        </p:spPr>
      </p:pic>
      <p:sp>
        <p:nvSpPr>
          <p:cNvPr id="10" name="Tijdelijke aanduiding voor datum 3"/>
          <p:cNvSpPr>
            <a:spLocks noGrp="1"/>
          </p:cNvSpPr>
          <p:nvPr>
            <p:ph type="dt" sz="half" idx="2"/>
          </p:nvPr>
        </p:nvSpPr>
        <p:spPr>
          <a:xfrm>
            <a:off x="3845884" y="6351968"/>
            <a:ext cx="1039099" cy="365125"/>
          </a:xfrm>
          <a:prstGeom prst="rect">
            <a:avLst/>
          </a:prstGeom>
        </p:spPr>
        <p:txBody>
          <a:bodyPr/>
          <a:lstStyle>
            <a:lvl1pPr>
              <a:defRPr sz="1400">
                <a:solidFill>
                  <a:schemeClr val="tx2"/>
                </a:solidFill>
              </a:defRPr>
            </a:lvl1pPr>
          </a:lstStyle>
          <a:p>
            <a:fld id="{3E7EDCAD-AEB5-3347-A716-45F2111CAB0A}" type="datetimeFigureOut">
              <a:rPr lang="nl-NL"/>
              <a:pPr/>
              <a:t>30-10-2019</a:t>
            </a:fld>
            <a:endParaRPr lang="nl-NL"/>
          </a:p>
        </p:txBody>
      </p:sp>
      <p:sp>
        <p:nvSpPr>
          <p:cNvPr id="11" name="Tijdelijke aanduiding voor voettekst 4"/>
          <p:cNvSpPr>
            <a:spLocks noGrp="1"/>
          </p:cNvSpPr>
          <p:nvPr>
            <p:ph type="ftr" sz="quarter" idx="3"/>
          </p:nvPr>
        </p:nvSpPr>
        <p:spPr>
          <a:xfrm>
            <a:off x="5046134" y="6351968"/>
            <a:ext cx="3747912" cy="365125"/>
          </a:xfrm>
          <a:prstGeom prst="rect">
            <a:avLst/>
          </a:prstGeom>
        </p:spPr>
        <p:txBody>
          <a:bodyPr/>
          <a:lstStyle>
            <a:lvl1pPr>
              <a:defRPr sz="1400">
                <a:solidFill>
                  <a:schemeClr val="tx2"/>
                </a:solidFill>
              </a:defRPr>
            </a:lvl1pPr>
          </a:lstStyle>
          <a:p>
            <a:endParaRPr lang="nl-NL"/>
          </a:p>
        </p:txBody>
      </p:sp>
      <p:sp>
        <p:nvSpPr>
          <p:cNvPr id="12" name="Tijdelijke aanduiding voor dianummer 5"/>
          <p:cNvSpPr>
            <a:spLocks noGrp="1"/>
          </p:cNvSpPr>
          <p:nvPr>
            <p:ph type="sldNum" sz="quarter" idx="4"/>
          </p:nvPr>
        </p:nvSpPr>
        <p:spPr>
          <a:xfrm>
            <a:off x="8958332" y="6351968"/>
            <a:ext cx="885581" cy="365125"/>
          </a:xfrm>
          <a:prstGeom prst="rect">
            <a:avLst/>
          </a:prstGeom>
        </p:spPr>
        <p:txBody>
          <a:bodyPr/>
          <a:lstStyle>
            <a:lvl1pPr algn="r">
              <a:defRPr sz="1400">
                <a:solidFill>
                  <a:schemeClr val="tx2"/>
                </a:solidFill>
              </a:defRPr>
            </a:lvl1pPr>
          </a:lstStyle>
          <a:p>
            <a:fld id="{EC54D2B6-BB66-EF4F-B5F7-A0302174B45B}" type="slidenum">
              <a:rPr lang="tr-TR"/>
              <a:pPr/>
              <a:t>‹nr.›</a:t>
            </a:fld>
            <a:endParaRPr lang="tr-TR"/>
          </a:p>
        </p:txBody>
      </p:sp>
    </p:spTree>
    <p:extLst>
      <p:ext uri="{BB962C8B-B14F-4D97-AF65-F5344CB8AC3E}">
        <p14:creationId xmlns:p14="http://schemas.microsoft.com/office/powerpoint/2010/main" val="1886042905"/>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85" r:id="rId3"/>
    <p:sldLayoutId id="2147483686"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8990FD46-EDE2-894A-8EAD-BC686BC2CD4B}"/>
              </a:ext>
            </a:extLst>
          </p:cNvPr>
          <p:cNvPicPr>
            <a:picLocks noChangeAspect="1"/>
          </p:cNvPicPr>
          <p:nvPr/>
        </p:nvPicPr>
        <p:blipFill>
          <a:blip r:embed="rId2"/>
          <a:stretch>
            <a:fillRect/>
          </a:stretch>
        </p:blipFill>
        <p:spPr>
          <a:xfrm>
            <a:off x="2650295" y="3010584"/>
            <a:ext cx="6591300" cy="2286000"/>
          </a:xfrm>
          <a:prstGeom prst="rect">
            <a:avLst/>
          </a:prstGeom>
        </p:spPr>
      </p:pic>
    </p:spTree>
    <p:extLst>
      <p:ext uri="{BB962C8B-B14F-4D97-AF65-F5344CB8AC3E}">
        <p14:creationId xmlns:p14="http://schemas.microsoft.com/office/powerpoint/2010/main" val="1136637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0" dirty="0">
                <a:latin typeface="Source Sans Pro" panose="020B0503030403020204" pitchFamily="34" charset="77"/>
              </a:rPr>
              <a:t>Wij zijn het Gelders Energieakkoord (GEA)</a:t>
            </a:r>
          </a:p>
        </p:txBody>
      </p:sp>
      <p:sp>
        <p:nvSpPr>
          <p:cNvPr id="3" name="Tijdelijke aanduiding voor inhoud 2"/>
          <p:cNvSpPr>
            <a:spLocks noGrp="1"/>
          </p:cNvSpPr>
          <p:nvPr>
            <p:ph idx="1"/>
          </p:nvPr>
        </p:nvSpPr>
        <p:spPr>
          <a:xfrm>
            <a:off x="354731" y="1395319"/>
            <a:ext cx="5040229" cy="4351338"/>
          </a:xfrm>
        </p:spPr>
        <p:txBody>
          <a:bodyPr>
            <a:normAutofit/>
          </a:bodyPr>
          <a:lstStyle/>
          <a:p>
            <a:pPr marL="0" indent="0">
              <a:buNone/>
            </a:pPr>
            <a:r>
              <a:rPr lang="nl-NL" sz="2600" dirty="0">
                <a:latin typeface="Source Sans Pro Light" panose="020B0403030403020204" pitchFamily="34" charset="77"/>
              </a:rPr>
              <a:t>Het Gelders Energieakkoord is een samenwerking tussen meer dan 220 organisaties en instellingen in de provincie Gelderland. Door samen te werken stimuleren, versnellen en faciliteren we de energietransitie.  </a:t>
            </a:r>
          </a:p>
        </p:txBody>
      </p:sp>
      <p:pic>
        <p:nvPicPr>
          <p:cNvPr id="4" name="Afbeelding 3">
            <a:extLst>
              <a:ext uri="{FF2B5EF4-FFF2-40B4-BE49-F238E27FC236}">
                <a16:creationId xmlns:a16="http://schemas.microsoft.com/office/drawing/2014/main" id="{3A48A992-998F-9041-9306-DDD86CC68EE5}"/>
              </a:ext>
            </a:extLst>
          </p:cNvPr>
          <p:cNvPicPr>
            <a:picLocks noChangeAspect="1"/>
          </p:cNvPicPr>
          <p:nvPr/>
        </p:nvPicPr>
        <p:blipFill>
          <a:blip r:embed="rId3"/>
          <a:stretch>
            <a:fillRect/>
          </a:stretch>
        </p:blipFill>
        <p:spPr>
          <a:xfrm>
            <a:off x="4805680" y="1207838"/>
            <a:ext cx="6926006" cy="5650162"/>
          </a:xfrm>
          <a:prstGeom prst="rect">
            <a:avLst/>
          </a:prstGeom>
        </p:spPr>
      </p:pic>
    </p:spTree>
    <p:extLst>
      <p:ext uri="{BB962C8B-B14F-4D97-AF65-F5344CB8AC3E}">
        <p14:creationId xmlns:p14="http://schemas.microsoft.com/office/powerpoint/2010/main" val="6497882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pPr algn="ctr"/>
            <a:r>
              <a:rPr lang="nl-NL" b="0" dirty="0">
                <a:latin typeface="Source Sans Pro" panose="020B0503030403020204" pitchFamily="34" charset="77"/>
              </a:rPr>
              <a:t>Vijf programma’s staan centraal binnen zes regio’s:</a:t>
            </a:r>
          </a:p>
        </p:txBody>
      </p:sp>
      <p:sp>
        <p:nvSpPr>
          <p:cNvPr id="3" name="Tijdelijke aanduiding voor inhoud 2"/>
          <p:cNvSpPr>
            <a:spLocks noGrp="1"/>
          </p:cNvSpPr>
          <p:nvPr>
            <p:ph idx="1"/>
          </p:nvPr>
        </p:nvSpPr>
        <p:spPr>
          <a:xfrm>
            <a:off x="354731" y="3813399"/>
            <a:ext cx="11264154" cy="4351338"/>
          </a:xfrm>
        </p:spPr>
        <p:txBody>
          <a:bodyPr>
            <a:normAutofit/>
          </a:bodyPr>
          <a:lstStyle/>
          <a:p>
            <a:pPr marL="0" indent="0" algn="ctr">
              <a:buNone/>
            </a:pPr>
            <a:r>
              <a:rPr lang="nl-NL" sz="2600" dirty="0">
                <a:latin typeface="Source Sans Pro Light" panose="020B0403030403020204" pitchFamily="34" charset="77"/>
              </a:rPr>
              <a:t>Gelderland klimaatneutraal in 2050. Dát is de opgave waar de bijna 250 partners van het GEA zich voor inzetten. We gaan anders wonen, anders werken, anders eten en anders produceren. Alleen samen kunnen we verdere opwarming van de aarde stoppen. Hoe? Door onze nek uit te steken met ideeën, initiatieven en innovaties. Dat noemen wij: de kracht van samen…</a:t>
            </a:r>
          </a:p>
        </p:txBody>
      </p:sp>
      <p:pic>
        <p:nvPicPr>
          <p:cNvPr id="6" name="Afbeelding 5">
            <a:extLst>
              <a:ext uri="{FF2B5EF4-FFF2-40B4-BE49-F238E27FC236}">
                <a16:creationId xmlns:a16="http://schemas.microsoft.com/office/drawing/2014/main" id="{EF782D53-0240-9C4E-A92D-556DB71203C1}"/>
              </a:ext>
            </a:extLst>
          </p:cNvPr>
          <p:cNvPicPr>
            <a:picLocks noChangeAspect="1"/>
          </p:cNvPicPr>
          <p:nvPr/>
        </p:nvPicPr>
        <p:blipFill>
          <a:blip r:embed="rId3"/>
          <a:stretch>
            <a:fillRect/>
          </a:stretch>
        </p:blipFill>
        <p:spPr>
          <a:xfrm>
            <a:off x="302234" y="1338514"/>
            <a:ext cx="11316651" cy="2235388"/>
          </a:xfrm>
          <a:prstGeom prst="rect">
            <a:avLst/>
          </a:prstGeom>
        </p:spPr>
      </p:pic>
    </p:spTree>
    <p:extLst>
      <p:ext uri="{BB962C8B-B14F-4D97-AF65-F5344CB8AC3E}">
        <p14:creationId xmlns:p14="http://schemas.microsoft.com/office/powerpoint/2010/main" val="401665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0" dirty="0">
                <a:latin typeface="Source Sans Pro" panose="020B0503030403020204" pitchFamily="34" charset="77"/>
              </a:rPr>
              <a:t>Doelen van het GEA:</a:t>
            </a:r>
          </a:p>
        </p:txBody>
      </p:sp>
      <p:sp>
        <p:nvSpPr>
          <p:cNvPr id="3" name="Tijdelijke aanduiding voor inhoud 2"/>
          <p:cNvSpPr>
            <a:spLocks noGrp="1"/>
          </p:cNvSpPr>
          <p:nvPr>
            <p:ph idx="1"/>
          </p:nvPr>
        </p:nvSpPr>
        <p:spPr>
          <a:xfrm>
            <a:off x="354730" y="1395319"/>
            <a:ext cx="11359749" cy="4351338"/>
          </a:xfrm>
        </p:spPr>
        <p:txBody>
          <a:bodyPr>
            <a:normAutofit/>
          </a:bodyPr>
          <a:lstStyle/>
          <a:p>
            <a:pPr marL="0" indent="0" algn="ctr">
              <a:buNone/>
            </a:pPr>
            <a:r>
              <a:rPr lang="nl-NL" sz="2600" dirty="0">
                <a:latin typeface="Source Sans Pro Light" panose="020B0403030403020204" pitchFamily="34" charset="77"/>
              </a:rPr>
              <a:t>Gelderland energieneutraal in 2050. Die ambitie vraagt om concrete plannen met klinkende resultaten. GEA-partners initiëren, programmeren, begeleiden en stimuleren. We helpen elkaar op een lastige route naar succes. Zo leveren we een belangrijke bijdrage aan de energietransitie en het klimaatbeleid in Gelderland.</a:t>
            </a:r>
          </a:p>
        </p:txBody>
      </p:sp>
      <p:pic>
        <p:nvPicPr>
          <p:cNvPr id="8" name="Afbeelding 7">
            <a:extLst>
              <a:ext uri="{FF2B5EF4-FFF2-40B4-BE49-F238E27FC236}">
                <a16:creationId xmlns:a16="http://schemas.microsoft.com/office/drawing/2014/main" id="{25380F72-9AAA-FA4F-80E6-A149FE980651}"/>
              </a:ext>
            </a:extLst>
          </p:cNvPr>
          <p:cNvPicPr>
            <a:picLocks noChangeAspect="1"/>
          </p:cNvPicPr>
          <p:nvPr/>
        </p:nvPicPr>
        <p:blipFill>
          <a:blip r:embed="rId3"/>
          <a:stretch>
            <a:fillRect/>
          </a:stretch>
        </p:blipFill>
        <p:spPr>
          <a:xfrm>
            <a:off x="1397424" y="3061976"/>
            <a:ext cx="2632781" cy="2371370"/>
          </a:xfrm>
          <a:prstGeom prst="rect">
            <a:avLst/>
          </a:prstGeom>
        </p:spPr>
      </p:pic>
      <p:pic>
        <p:nvPicPr>
          <p:cNvPr id="10" name="Afbeelding 9">
            <a:extLst>
              <a:ext uri="{FF2B5EF4-FFF2-40B4-BE49-F238E27FC236}">
                <a16:creationId xmlns:a16="http://schemas.microsoft.com/office/drawing/2014/main" id="{3A416F70-F7D0-ED46-8470-F7B206F14766}"/>
              </a:ext>
            </a:extLst>
          </p:cNvPr>
          <p:cNvPicPr>
            <a:picLocks noChangeAspect="1"/>
          </p:cNvPicPr>
          <p:nvPr/>
        </p:nvPicPr>
        <p:blipFill>
          <a:blip r:embed="rId4"/>
          <a:stretch>
            <a:fillRect/>
          </a:stretch>
        </p:blipFill>
        <p:spPr>
          <a:xfrm>
            <a:off x="3636537" y="3126828"/>
            <a:ext cx="2632781" cy="2371370"/>
          </a:xfrm>
          <a:prstGeom prst="rect">
            <a:avLst/>
          </a:prstGeom>
        </p:spPr>
      </p:pic>
      <p:pic>
        <p:nvPicPr>
          <p:cNvPr id="12" name="Afbeelding 11">
            <a:extLst>
              <a:ext uri="{FF2B5EF4-FFF2-40B4-BE49-F238E27FC236}">
                <a16:creationId xmlns:a16="http://schemas.microsoft.com/office/drawing/2014/main" id="{8CBCB5E5-AB34-4842-B08C-4FB63A36726D}"/>
              </a:ext>
            </a:extLst>
          </p:cNvPr>
          <p:cNvPicPr>
            <a:picLocks noChangeAspect="1"/>
          </p:cNvPicPr>
          <p:nvPr/>
        </p:nvPicPr>
        <p:blipFill>
          <a:blip r:embed="rId5"/>
          <a:stretch>
            <a:fillRect/>
          </a:stretch>
        </p:blipFill>
        <p:spPr>
          <a:xfrm>
            <a:off x="5138950" y="4377365"/>
            <a:ext cx="2632781" cy="2371370"/>
          </a:xfrm>
          <a:prstGeom prst="rect">
            <a:avLst/>
          </a:prstGeom>
        </p:spPr>
      </p:pic>
      <p:pic>
        <p:nvPicPr>
          <p:cNvPr id="14" name="Afbeelding 13">
            <a:extLst>
              <a:ext uri="{FF2B5EF4-FFF2-40B4-BE49-F238E27FC236}">
                <a16:creationId xmlns:a16="http://schemas.microsoft.com/office/drawing/2014/main" id="{19E7104F-C9C6-414A-ACF8-469168FB28F5}"/>
              </a:ext>
            </a:extLst>
          </p:cNvPr>
          <p:cNvPicPr>
            <a:picLocks noChangeAspect="1"/>
          </p:cNvPicPr>
          <p:nvPr/>
        </p:nvPicPr>
        <p:blipFill>
          <a:blip r:embed="rId6"/>
          <a:stretch>
            <a:fillRect/>
          </a:stretch>
        </p:blipFill>
        <p:spPr>
          <a:xfrm>
            <a:off x="7359121" y="2915920"/>
            <a:ext cx="2632781" cy="2371370"/>
          </a:xfrm>
          <a:prstGeom prst="rect">
            <a:avLst/>
          </a:prstGeom>
        </p:spPr>
      </p:pic>
    </p:spTree>
    <p:extLst>
      <p:ext uri="{BB962C8B-B14F-4D97-AF65-F5344CB8AC3E}">
        <p14:creationId xmlns:p14="http://schemas.microsoft.com/office/powerpoint/2010/main" val="26540276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0" dirty="0">
                <a:latin typeface="Source Sans Pro" panose="020B0503030403020204" pitchFamily="34" charset="77"/>
              </a:rPr>
              <a:t>Samenwerking</a:t>
            </a:r>
          </a:p>
        </p:txBody>
      </p:sp>
      <p:sp>
        <p:nvSpPr>
          <p:cNvPr id="3" name="Tijdelijke aanduiding voor inhoud 2"/>
          <p:cNvSpPr>
            <a:spLocks noGrp="1"/>
          </p:cNvSpPr>
          <p:nvPr>
            <p:ph idx="1"/>
          </p:nvPr>
        </p:nvSpPr>
        <p:spPr>
          <a:xfrm>
            <a:off x="354730" y="1395319"/>
            <a:ext cx="11359749" cy="3877721"/>
          </a:xfrm>
        </p:spPr>
        <p:txBody>
          <a:bodyPr numCol="2" spcCol="360000">
            <a:noAutofit/>
          </a:bodyPr>
          <a:lstStyle/>
          <a:p>
            <a:pPr marL="0" indent="0">
              <a:buNone/>
            </a:pPr>
            <a:r>
              <a:rPr lang="nl-NL" sz="2600" dirty="0">
                <a:latin typeface="Source Sans Pro Light" panose="020B0403030403020204" pitchFamily="34" charset="77"/>
              </a:rPr>
              <a:t>Samen kunnen we helpen het tij te keren. Door onze krachten te bundelen. Door over de grenzen van tuin, gemeente of politieke beweging te kijken. Door elkaar te inspireren. Door elkaar te helpen en te versterken. Met ideeën en innovaties die echt helpen. Concreet en dichtbij. We gaan ons anders verplaatsen, anders eten, anders wonen, anders produceren en anders werken.</a:t>
            </a:r>
          </a:p>
          <a:p>
            <a:pPr marL="0" indent="0">
              <a:buNone/>
            </a:pPr>
            <a:r>
              <a:rPr lang="nl-NL" sz="2600" dirty="0">
                <a:latin typeface="Source Sans Pro Light" panose="020B0403030403020204" pitchFamily="34" charset="77"/>
              </a:rPr>
              <a:t>‘Anders’ wordt het nieuwe gewoon. Zodat we verdere opwarming stoppen en we de aarde nog met trots en fatsoen aan onze kinderen kunnen doorgeven. In 2015 zijn we een beweging gestart die niet meer te stoppen is. We gaan alleen maar vooruit. Inmiddels hebben 250 organisaties elkaar gevonden op deze weg naar een CO2-vrije leefomgeving. Voor ons en de generaties na ons. </a:t>
            </a:r>
          </a:p>
        </p:txBody>
      </p:sp>
    </p:spTree>
    <p:extLst>
      <p:ext uri="{BB962C8B-B14F-4D97-AF65-F5344CB8AC3E}">
        <p14:creationId xmlns:p14="http://schemas.microsoft.com/office/powerpoint/2010/main" val="884112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0" dirty="0">
                <a:latin typeface="Source Sans Pro" panose="020B0503030403020204" pitchFamily="34" charset="77"/>
              </a:rPr>
              <a:t>Sluit je aan en doe mee!</a:t>
            </a:r>
          </a:p>
        </p:txBody>
      </p:sp>
      <p:sp>
        <p:nvSpPr>
          <p:cNvPr id="3" name="Tijdelijke aanduiding voor inhoud 2"/>
          <p:cNvSpPr>
            <a:spLocks noGrp="1"/>
          </p:cNvSpPr>
          <p:nvPr>
            <p:ph idx="1"/>
          </p:nvPr>
        </p:nvSpPr>
        <p:spPr>
          <a:xfrm>
            <a:off x="354731" y="1395319"/>
            <a:ext cx="4318869" cy="4351338"/>
          </a:xfrm>
        </p:spPr>
        <p:txBody>
          <a:bodyPr>
            <a:normAutofit fontScale="92500" lnSpcReduction="10000"/>
          </a:bodyPr>
          <a:lstStyle/>
          <a:p>
            <a:pPr marL="0" indent="0">
              <a:buNone/>
            </a:pPr>
            <a:r>
              <a:rPr lang="nl-NL" dirty="0">
                <a:latin typeface="Source Sans Pro Light" panose="020B0403030403020204" pitchFamily="34" charset="77"/>
              </a:rPr>
              <a:t>Het Gelders Energieakkoord is een netwerk waarin samen wordt gewerkt aan oplossingen voor problemen waar je als individu kan vastlopen. Samen werken aan kansen en wegruimen van belemmeringen om iets te betekenen voor een leefbaar klimaat. Wat we vragen is actief mee te werken aan de reductie CO2. Sluit je aan!</a:t>
            </a:r>
            <a:endParaRPr lang="nl-NL" sz="2600" dirty="0">
              <a:latin typeface="Source Sans Pro Light" panose="020B0403030403020204" pitchFamily="34" charset="77"/>
            </a:endParaRPr>
          </a:p>
        </p:txBody>
      </p:sp>
      <p:pic>
        <p:nvPicPr>
          <p:cNvPr id="5" name="Afbeelding 4">
            <a:extLst>
              <a:ext uri="{FF2B5EF4-FFF2-40B4-BE49-F238E27FC236}">
                <a16:creationId xmlns:a16="http://schemas.microsoft.com/office/drawing/2014/main" id="{188FDF2D-3A54-A547-9E04-2771E8A6A53D}"/>
              </a:ext>
            </a:extLst>
          </p:cNvPr>
          <p:cNvPicPr>
            <a:picLocks noChangeAspect="1"/>
          </p:cNvPicPr>
          <p:nvPr/>
        </p:nvPicPr>
        <p:blipFill>
          <a:blip r:embed="rId3"/>
          <a:stretch>
            <a:fillRect/>
          </a:stretch>
        </p:blipFill>
        <p:spPr>
          <a:xfrm>
            <a:off x="4282440" y="0"/>
            <a:ext cx="6858000" cy="6858000"/>
          </a:xfrm>
          <a:prstGeom prst="rect">
            <a:avLst/>
          </a:prstGeom>
        </p:spPr>
      </p:pic>
    </p:spTree>
    <p:extLst>
      <p:ext uri="{BB962C8B-B14F-4D97-AF65-F5344CB8AC3E}">
        <p14:creationId xmlns:p14="http://schemas.microsoft.com/office/powerpoint/2010/main" val="1689227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993316"/>
      </p:ext>
    </p:extLst>
  </p:cSld>
  <p:clrMapOvr>
    <a:masterClrMapping/>
  </p:clrMapOvr>
</p:sld>
</file>

<file path=ppt/theme/theme1.xml><?xml version="1.0" encoding="utf-8"?>
<a:theme xmlns:a="http://schemas.openxmlformats.org/drawingml/2006/main" name="GEA-thema">
  <a:themeElements>
    <a:clrScheme name="GEA themakleuren 1">
      <a:dk1>
        <a:srgbClr val="000000"/>
      </a:dk1>
      <a:lt1>
        <a:srgbClr val="FFFFFF"/>
      </a:lt1>
      <a:dk2>
        <a:srgbClr val="787878"/>
      </a:dk2>
      <a:lt2>
        <a:srgbClr val="C8C8C8"/>
      </a:lt2>
      <a:accent1>
        <a:srgbClr val="78D2FF"/>
      </a:accent1>
      <a:accent2>
        <a:srgbClr val="46F0D2"/>
      </a:accent2>
      <a:accent3>
        <a:srgbClr val="FF876E"/>
      </a:accent3>
      <a:accent4>
        <a:srgbClr val="50A0FF"/>
      </a:accent4>
      <a:accent5>
        <a:srgbClr val="004BC3"/>
      </a:accent5>
      <a:accent6>
        <a:srgbClr val="FFFFFF"/>
      </a:accent6>
      <a:hlink>
        <a:srgbClr val="50A0FF"/>
      </a:hlink>
      <a:folHlink>
        <a:srgbClr val="FF876E"/>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A-powerpoint-sjabloon" id="{F1862C38-5175-F942-AD16-49D7372C5168}" vid="{52BDEE3B-2B8B-A04B-BB7A-D4FEFD5AD12C}"/>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GEA-thema</Template>
  <TotalTime>47</TotalTime>
  <Words>377</Words>
  <Application>Microsoft Macintosh PowerPoint</Application>
  <PresentationFormat>Breedbeeld</PresentationFormat>
  <Paragraphs>16</Paragraphs>
  <Slides>7</Slides>
  <Notes>5</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7</vt:i4>
      </vt:variant>
    </vt:vector>
  </HeadingPairs>
  <TitlesOfParts>
    <vt:vector size="14" baseType="lpstr">
      <vt:lpstr>Arial</vt:lpstr>
      <vt:lpstr>Calibri</vt:lpstr>
      <vt:lpstr>Calibri Light</vt:lpstr>
      <vt:lpstr>Source Sans Pro</vt:lpstr>
      <vt:lpstr>Source Sans Pro Light</vt:lpstr>
      <vt:lpstr>Times New Roman</vt:lpstr>
      <vt:lpstr>GEA-thema</vt:lpstr>
      <vt:lpstr>PowerPoint-presentatie</vt:lpstr>
      <vt:lpstr>Wij zijn het Gelders Energieakkoord (GEA)</vt:lpstr>
      <vt:lpstr>Vijf programma’s staan centraal binnen zes regio’s:</vt:lpstr>
      <vt:lpstr>Doelen van het GEA:</vt:lpstr>
      <vt:lpstr>Samenwerking</vt:lpstr>
      <vt:lpstr>Sluit je aan en doe mee!</vt:lpstr>
      <vt:lpstr>PowerPoint-presentatie</vt:lpstr>
    </vt:vector>
  </TitlesOfParts>
  <Manager/>
  <Company/>
  <LinksUpToDate>false</LinksUpToDate>
  <SharedDoc>false</SharedDoc>
  <HyperlinkBase/>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Monique van Meel</dc:creator>
  <cp:keywords/>
  <dc:description/>
  <cp:lastModifiedBy>Monique van Meel</cp:lastModifiedBy>
  <cp:revision>9</cp:revision>
  <dcterms:created xsi:type="dcterms:W3CDTF">2018-03-08T14:57:16Z</dcterms:created>
  <dcterms:modified xsi:type="dcterms:W3CDTF">2019-10-30T10:34:59Z</dcterms:modified>
  <cp:category/>
</cp:coreProperties>
</file>